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9" r:id="rId3"/>
    <p:sldId id="260" r:id="rId4"/>
    <p:sldId id="267" r:id="rId5"/>
    <p:sldId id="261" r:id="rId6"/>
    <p:sldId id="262" r:id="rId7"/>
    <p:sldId id="276" r:id="rId8"/>
    <p:sldId id="268" r:id="rId9"/>
    <p:sldId id="275" r:id="rId10"/>
    <p:sldId id="274" r:id="rId11"/>
    <p:sldId id="273" r:id="rId12"/>
    <p:sldId id="272" r:id="rId13"/>
    <p:sldId id="271" r:id="rId14"/>
    <p:sldId id="270" r:id="rId15"/>
    <p:sldId id="269" r:id="rId16"/>
    <p:sldId id="265" r:id="rId17"/>
    <p:sldId id="266" r:id="rId18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6118"/>
    <p:restoredTop sz="94640"/>
  </p:normalViewPr>
  <p:slideViewPr>
    <p:cSldViewPr snapToGrid="0" snapToObjects="1">
      <p:cViewPr>
        <p:scale>
          <a:sx n="157" d="100"/>
          <a:sy n="157" d="100"/>
        </p:scale>
        <p:origin x="-152" y="-8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presProps" Target="presProps.xml"/><Relationship Id="rId21" Type="http://schemas.openxmlformats.org/officeDocument/2006/relationships/viewProps" Target="viewProps.xml"/><Relationship Id="rId22" Type="http://schemas.openxmlformats.org/officeDocument/2006/relationships/theme" Target="theme/theme1.xml"/><Relationship Id="rId23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printerSettings" Target="printerSettings/printerSettings1.bin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159-A8AB-6144-82F5-58F504C392E4}" type="datetimeFigureOut">
              <a:rPr lang="es-ES_tradnl" smtClean="0"/>
              <a:t>2/5/19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7C4-95E9-C043-8D40-8C595C325B4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580240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159-A8AB-6144-82F5-58F504C392E4}" type="datetimeFigureOut">
              <a:rPr lang="es-ES_tradnl" smtClean="0"/>
              <a:t>2/5/19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7C4-95E9-C043-8D40-8C595C325B4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8296654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159-A8AB-6144-82F5-58F504C392E4}" type="datetimeFigureOut">
              <a:rPr lang="es-ES_tradnl" smtClean="0"/>
              <a:t>2/5/19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7C4-95E9-C043-8D40-8C595C325B4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6354384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159-A8AB-6144-82F5-58F504C392E4}" type="datetimeFigureOut">
              <a:rPr lang="es-ES_tradnl" smtClean="0"/>
              <a:t>2/5/19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7C4-95E9-C043-8D40-8C595C325B4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615119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159-A8AB-6144-82F5-58F504C392E4}" type="datetimeFigureOut">
              <a:rPr lang="es-ES_tradnl" smtClean="0"/>
              <a:t>2/5/19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7C4-95E9-C043-8D40-8C595C325B4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6288115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159-A8AB-6144-82F5-58F504C392E4}" type="datetimeFigureOut">
              <a:rPr lang="es-ES_tradnl" smtClean="0"/>
              <a:t>2/5/19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7C4-95E9-C043-8D40-8C595C325B4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48976786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159-A8AB-6144-82F5-58F504C392E4}" type="datetimeFigureOut">
              <a:rPr lang="es-ES_tradnl" smtClean="0"/>
              <a:t>2/5/19</a:t>
            </a:fld>
            <a:endParaRPr lang="es-ES_tradnl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7C4-95E9-C043-8D40-8C595C325B4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98250659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159-A8AB-6144-82F5-58F504C392E4}" type="datetimeFigureOut">
              <a:rPr lang="es-ES_tradnl" smtClean="0"/>
              <a:t>2/5/19</a:t>
            </a:fld>
            <a:endParaRPr lang="es-ES_tradnl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7C4-95E9-C043-8D40-8C595C325B4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4430847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159-A8AB-6144-82F5-58F504C392E4}" type="datetimeFigureOut">
              <a:rPr lang="es-ES_tradnl" smtClean="0"/>
              <a:t>2/5/19</a:t>
            </a:fld>
            <a:endParaRPr lang="es-ES_tradnl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7C4-95E9-C043-8D40-8C595C325B4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754239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159-A8AB-6144-82F5-58F504C392E4}" type="datetimeFigureOut">
              <a:rPr lang="es-ES_tradnl" smtClean="0"/>
              <a:t>2/5/19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7C4-95E9-C043-8D40-8C595C325B4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27588009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9E7159-A8AB-6144-82F5-58F504C392E4}" type="datetimeFigureOut">
              <a:rPr lang="es-ES_tradnl" smtClean="0"/>
              <a:t>2/5/19</a:t>
            </a:fld>
            <a:endParaRPr lang="es-ES_tradnl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B3A57C4-95E9-C043-8D40-8C595C325B4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40397762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39E7159-A8AB-6144-82F5-58F504C392E4}" type="datetimeFigureOut">
              <a:rPr lang="es-ES_tradnl" smtClean="0"/>
              <a:t>2/5/19</a:t>
            </a:fld>
            <a:endParaRPr lang="es-ES_tradnl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_tradnl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B3A57C4-95E9-C043-8D40-8C595C325B48}" type="slidenum">
              <a:rPr lang="es-ES_tradnl" smtClean="0"/>
              <a:t>‹#›</a:t>
            </a:fld>
            <a:endParaRPr lang="es-ES_tradnl"/>
          </a:p>
        </p:txBody>
      </p:sp>
    </p:spTree>
    <p:extLst>
      <p:ext uri="{BB962C8B-B14F-4D97-AF65-F5344CB8AC3E}">
        <p14:creationId xmlns:p14="http://schemas.microsoft.com/office/powerpoint/2010/main" val="132486518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3.pn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6.png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7.png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mailto:syma.ebbin@uconn.edu" TargetMode="Externa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eagrant.uconn.edu/wp-content/uploads/sites/1985/2017/04/CTSG-strategic-plan-2018-2021.pdf" TargetMode="External"/><Relationship Id="rId3" Type="http://schemas.openxmlformats.org/officeDocument/2006/relationships/hyperlink" Target="http://aquaculture.uconn.edu/" TargetMode="Externa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hyperlink" Target="https://seagrant.noaa.gov/Portals/1/Strategic%20Plans/SeaGrant-StrategicPlan-2018-2021-006072017-DRAFT.pdf" TargetMode="External"/><Relationship Id="rId3" Type="http://schemas.openxmlformats.org/officeDocument/2006/relationships/hyperlink" Target="https://seagrant.noaa.gov/Portals/0/Documents/Handouts/AquacultureVisionNOAA_March2016.pdf" TargetMode="Externa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 4">
            <a:extLst>
              <a:ext uri="{FF2B5EF4-FFF2-40B4-BE49-F238E27FC236}">
                <a16:creationId xmlns:a16="http://schemas.microsoft.com/office/drawing/2014/main" xmlns="" id="{87406438-5374-A04E-A438-2FBE1C0A34E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685799" y="2571019"/>
            <a:ext cx="7772400" cy="2387600"/>
          </a:xfrm>
        </p:spPr>
        <p:txBody>
          <a:bodyPr>
            <a:normAutofit fontScale="90000"/>
          </a:bodyPr>
          <a:lstStyle/>
          <a:p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Connecticut Aquaculture </a:t>
            </a:r>
            <a:b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>Funding Opportunities &amp; Research Needs 2019</a:t>
            </a:r>
            <a:b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44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Connecticut Sea Grant</a:t>
            </a:r>
            <a:b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100" dirty="0">
                <a:latin typeface="Calibri" panose="020F0502020204030204" pitchFamily="34" charset="0"/>
                <a:cs typeface="Calibri" panose="020F0502020204030204" pitchFamily="34" charset="0"/>
              </a:rPr>
              <a:t>January 30, 2019</a:t>
            </a:r>
            <a:endParaRPr lang="es-ES_tradnl" sz="44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347287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FBBA36-EBBB-6347-9B9F-543BB7D00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546902"/>
            <a:ext cx="7886700" cy="3057524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b="1" u="sng"/>
              <a:t>Suggested research: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Plastics in cultured shellfish, improve understanding, purging (12)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Heavy metals in cultured shellfish (7)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PCBs in cultured shellfish (2)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Contaminants in cultured seaweeds (1)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Contaminants in RAS resulting from materials used (1)</a:t>
            </a:r>
            <a:endParaRPr lang="en-US" sz="700"/>
          </a:p>
          <a:p>
            <a:pPr marL="0" indent="0">
              <a:buNone/>
            </a:pPr>
            <a:endParaRPr lang="en-US" sz="700" b="1" u="sng"/>
          </a:p>
          <a:p>
            <a:pPr marL="0" indent="0">
              <a:buNone/>
            </a:pPr>
            <a:r>
              <a:rPr lang="en-US" b="1" u="sng"/>
              <a:t>Suggested non-research actions: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/>
              <a:t> Public outreach and legislative actions to reduce plastic use (4)</a:t>
            </a:r>
          </a:p>
          <a:p>
            <a:pPr marL="0" indent="0">
              <a:buNone/>
            </a:pPr>
            <a:endParaRPr lang="en-US" b="1" u="sng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5FA07B2C-3172-D844-A166-0D23F61ACFA7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36915" y="787755"/>
            <a:ext cx="6863137" cy="2759147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19A43E7F-058B-2748-ACA0-02E39BA4E8B3}"/>
              </a:ext>
            </a:extLst>
          </p:cNvPr>
          <p:cNvSpPr/>
          <p:nvPr/>
        </p:nvSpPr>
        <p:spPr>
          <a:xfrm>
            <a:off x="628650" y="268417"/>
            <a:ext cx="7650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Contaminants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0775358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FBBA36-EBBB-6347-9B9F-543BB7D00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49" y="3391642"/>
            <a:ext cx="8045087" cy="3557796"/>
          </a:xfrm>
        </p:spPr>
        <p:txBody>
          <a:bodyPr>
            <a:normAutofit fontScale="62500" lnSpcReduction="20000"/>
          </a:bodyPr>
          <a:lstStyle/>
          <a:p>
            <a:pPr marL="0" indent="0">
              <a:buNone/>
            </a:pPr>
            <a:r>
              <a:rPr lang="en-US" b="1" u="sng" dirty="0"/>
              <a:t>Suggested research: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Species diversification; cultured shellfish and marine/</a:t>
            </a:r>
            <a:r>
              <a:rPr lang="en-US" dirty="0" err="1"/>
              <a:t>fw</a:t>
            </a:r>
            <a:r>
              <a:rPr lang="en-US" dirty="0"/>
              <a:t> finfish (7)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Fish feeds; formulation, cost reduction (5)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Shellfish grow-out systems; comparisons, improved efficacy (3)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new kelp products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probiotics to prevent/reduce contaminants in microalgae cultures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Determine viability of finfish byproducts as feed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Develop dried diatom feed for hatchery reared clams/oysters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RAS systems; improve cost efficiency and reduce carbon footprint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/>
              <a:t>Continue efforts in oyster genetics and breeding (1)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A826273E-3005-004B-A3D0-AF116B1A7C0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04875" y="717152"/>
            <a:ext cx="6096000" cy="2674491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C11B1CC6-9226-0847-AABA-B60C95956F90}"/>
              </a:ext>
            </a:extLst>
          </p:cNvPr>
          <p:cNvSpPr/>
          <p:nvPr/>
        </p:nvSpPr>
        <p:spPr>
          <a:xfrm>
            <a:off x="4582274" y="380144"/>
            <a:ext cx="4561726" cy="47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3E944EA1-E9C2-2240-912D-C2B35E911225}"/>
              </a:ext>
            </a:extLst>
          </p:cNvPr>
          <p:cNvSpPr/>
          <p:nvPr/>
        </p:nvSpPr>
        <p:spPr>
          <a:xfrm>
            <a:off x="628650" y="172621"/>
            <a:ext cx="7650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Product research and development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9480017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FBBA36-EBBB-6347-9B9F-543BB7D00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955550"/>
            <a:ext cx="7886700" cy="2434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u="sng" dirty="0"/>
              <a:t>Suggested research: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Develop marketing strategies for local product (8)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Develop marketing strategies for shellfish; value-added products (2)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Conduct value chain analysis for aquaculture sectors (2)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Develop marketing strategies for kelp products (1)</a:t>
            </a:r>
            <a:endParaRPr lang="en-US" sz="1800" b="1" u="sng" dirty="0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C2892C3-2ED9-F145-ACB4-75E354D5ACF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1066800" y="1184331"/>
            <a:ext cx="5657850" cy="2709394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0A15606C-3947-DA42-AE82-440DB1234431}"/>
              </a:ext>
            </a:extLst>
          </p:cNvPr>
          <p:cNvSpPr/>
          <p:nvPr/>
        </p:nvSpPr>
        <p:spPr>
          <a:xfrm>
            <a:off x="3536492" y="452064"/>
            <a:ext cx="5095982" cy="47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5C43DA5E-66F8-BF48-A8D2-9B6B5805A8A1}"/>
              </a:ext>
            </a:extLst>
          </p:cNvPr>
          <p:cNvSpPr/>
          <p:nvPr/>
        </p:nvSpPr>
        <p:spPr>
          <a:xfrm>
            <a:off x="628650" y="407756"/>
            <a:ext cx="7650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/>
              <a:t>Economics and business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179218014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FBBA36-EBBB-6347-9B9F-543BB7D00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761657" y="3397494"/>
            <a:ext cx="7886700" cy="3437907"/>
          </a:xfrm>
        </p:spPr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sz="2000" b="1" u="sng"/>
              <a:t>Suggested non-research actions: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Public outreach on aquaculture industry benefits/impacts (7)</a:t>
            </a:r>
            <a:endParaRPr lang="en-US" sz="2000" b="1" u="sng"/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Streamline application process for marine aquaculture (5)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Laws encouraging growth of small-scale shellfish operations; leasing (2)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Develop nutrient credit trading program for farmers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Law to increase fines for poaching aquaculture product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Laws encouraging aquaponics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Create notification system via text or email for harvest area closures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Develop municipal shellfish management plans (1)</a:t>
            </a: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BDC34BE4-D04E-934D-840A-8115DF8B5FF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261201" y="651429"/>
            <a:ext cx="7232106" cy="2746065"/>
          </a:xfrm>
          <a:prstGeom prst="rect">
            <a:avLst/>
          </a:prstGeom>
        </p:spPr>
      </p:pic>
      <p:sp>
        <p:nvSpPr>
          <p:cNvPr id="6" name="Rectangle 5">
            <a:extLst>
              <a:ext uri="{FF2B5EF4-FFF2-40B4-BE49-F238E27FC236}">
                <a16:creationId xmlns:a16="http://schemas.microsoft.com/office/drawing/2014/main" xmlns="" id="{1CC5C242-05FE-1746-8E35-B183DDA8A792}"/>
              </a:ext>
            </a:extLst>
          </p:cNvPr>
          <p:cNvSpPr/>
          <p:nvPr/>
        </p:nvSpPr>
        <p:spPr>
          <a:xfrm>
            <a:off x="3877254" y="215083"/>
            <a:ext cx="5095982" cy="47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011886BF-F5DF-434A-AF64-17FD4068400F}"/>
              </a:ext>
            </a:extLst>
          </p:cNvPr>
          <p:cNvSpPr/>
          <p:nvPr/>
        </p:nvSpPr>
        <p:spPr>
          <a:xfrm>
            <a:off x="628650" y="268610"/>
            <a:ext cx="7650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/>
              <a:t>Management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248989402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4B5CC519-705A-4348-A7BE-67A04386780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847135" y="1146411"/>
            <a:ext cx="7233354" cy="2805826"/>
          </a:xfrm>
          <a:prstGeom prst="rect">
            <a:avLst/>
          </a:prstGeom>
        </p:spPr>
      </p:pic>
      <p:sp>
        <p:nvSpPr>
          <p:cNvPr id="8" name="Rectangle 7">
            <a:extLst>
              <a:ext uri="{FF2B5EF4-FFF2-40B4-BE49-F238E27FC236}">
                <a16:creationId xmlns:a16="http://schemas.microsoft.com/office/drawing/2014/main" xmlns="" id="{BF7EE8F4-D29D-D044-984F-F826FD55EEB9}"/>
              </a:ext>
            </a:extLst>
          </p:cNvPr>
          <p:cNvSpPr/>
          <p:nvPr/>
        </p:nvSpPr>
        <p:spPr>
          <a:xfrm>
            <a:off x="4717655" y="445307"/>
            <a:ext cx="4426345" cy="472611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Content Placeholder 2">
            <a:extLst>
              <a:ext uri="{FF2B5EF4-FFF2-40B4-BE49-F238E27FC236}">
                <a16:creationId xmlns:a16="http://schemas.microsoft.com/office/drawing/2014/main" xmlns="" id="{923D8EF2-6DC3-F044-B5C0-9F53D5D3A4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847135" y="4044562"/>
            <a:ext cx="7886700" cy="28134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u="sng" dirty="0"/>
              <a:t>Suggested non-research actions: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Develop hatchery and </a:t>
            </a:r>
            <a:r>
              <a:rPr lang="en-US" sz="1800" dirty="0" err="1"/>
              <a:t>growout</a:t>
            </a:r>
            <a:r>
              <a:rPr lang="en-US" sz="1800" dirty="0"/>
              <a:t> techniques courses; on-water, classroom and online (13)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Develop aquaculture training courses for technical/community colleges (4)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 dirty="0"/>
              <a:t>Apprenticeship programs (1)</a:t>
            </a:r>
          </a:p>
          <a:p>
            <a:pPr marL="514350" indent="-514350">
              <a:buFont typeface="+mj-lt"/>
              <a:buAutoNum type="arabicPeriod"/>
            </a:pPr>
            <a:endParaRPr lang="en-US" sz="2000" dirty="0"/>
          </a:p>
        </p:txBody>
      </p:sp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B78E57B5-5E9D-6640-8126-90AEBD53338A}"/>
              </a:ext>
            </a:extLst>
          </p:cNvPr>
          <p:cNvSpPr/>
          <p:nvPr/>
        </p:nvSpPr>
        <p:spPr>
          <a:xfrm>
            <a:off x="628650" y="407756"/>
            <a:ext cx="7650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/>
              <a:t>Industry Training and Education</a:t>
            </a:r>
            <a:endParaRPr lang="en-US" sz="3600"/>
          </a:p>
        </p:txBody>
      </p:sp>
    </p:spTree>
    <p:extLst>
      <p:ext uri="{BB962C8B-B14F-4D97-AF65-F5344CB8AC3E}">
        <p14:creationId xmlns:p14="http://schemas.microsoft.com/office/powerpoint/2010/main" val="26041345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FBBA36-EBBB-6347-9B9F-543BB7D00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613324"/>
            <a:ext cx="7886700" cy="59859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3600" b="1" dirty="0"/>
              <a:t>Other</a:t>
            </a:r>
            <a:r>
              <a:rPr lang="en-US" b="1" u="sng" dirty="0"/>
              <a:t/>
            </a:r>
            <a:br>
              <a:rPr lang="en-US" b="1" u="sng" dirty="0"/>
            </a:br>
            <a:endParaRPr lang="en-US" b="1" u="sng" dirty="0"/>
          </a:p>
          <a:p>
            <a:pPr marL="0" indent="0">
              <a:buNone/>
            </a:pPr>
            <a:r>
              <a:rPr lang="en-US" sz="2000" b="1" u="sng" dirty="0"/>
              <a:t>Suggested research: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Better understand the lack of northern quahog sets in Long Island Sound, causes and influencing factors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Expand research &amp; development of  marine ornamental products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Conduct social science to explore how to improve social and political will regarding aquaculture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Better understand the environmental benefits of shellfish culture (1)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 dirty="0"/>
              <a:t>Conduct Microbial Source Tracking (MST) of both human and animal source, and include species identification to determine and remedy pathogen inputs adjacent to aquaculture harvest areas (1)</a:t>
            </a:r>
          </a:p>
          <a:p>
            <a:pPr marL="0" indent="0">
              <a:buNone/>
            </a:pPr>
            <a:endParaRPr lang="en-US" b="1" u="sng" dirty="0"/>
          </a:p>
        </p:txBody>
      </p:sp>
    </p:spTree>
    <p:extLst>
      <p:ext uri="{BB962C8B-B14F-4D97-AF65-F5344CB8AC3E}">
        <p14:creationId xmlns:p14="http://schemas.microsoft.com/office/powerpoint/2010/main" val="2542327410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8A5331E0-C381-4C41-94B0-C3D3CAAEB4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694638" y="2722865"/>
            <a:ext cx="7886700" cy="1325563"/>
          </a:xfrm>
        </p:spPr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Audience</a:t>
            </a:r>
            <a:b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Q &amp; A</a:t>
            </a:r>
            <a:endParaRPr lang="es-ES_tradn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34030548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7831B11-5ECA-E54A-A320-CA2F7084CE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Thank you!</a:t>
            </a:r>
            <a:endParaRPr lang="es-ES_tradn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0C243AEC-21D5-F04E-A510-48E926F0F2E2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6021532" cy="4351338"/>
          </a:xfrm>
        </p:spPr>
        <p:txBody>
          <a:bodyPr/>
          <a:lstStyle/>
          <a:p>
            <a:pPr marL="0" indent="0">
              <a:lnSpc>
                <a:spcPct val="100000"/>
              </a:lnSpc>
              <a:buNone/>
            </a:pPr>
            <a:r>
              <a:rPr 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Contact: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Dr. Syma A. Ebbin, Research Coordinator Connecticut Sea Grant College Program                    The University of Connecticut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1080 Shennecossett Road                             Groton, CT 06340-6048</a:t>
            </a:r>
            <a:b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Tel. (860) 405-9278</a:t>
            </a:r>
          </a:p>
          <a:p>
            <a:pPr marL="0" indent="0">
              <a:lnSpc>
                <a:spcPct val="100000"/>
              </a:lnSpc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E-mail: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syma.ebbin@uconn.edu</a:t>
            </a:r>
            <a:endParaRPr lang="en-US" sz="24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lnSpc>
                <a:spcPct val="100000"/>
              </a:lnSpc>
              <a:buNone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_tradnl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458838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D061653F-0DF4-D64E-8D19-81FDAF8B3DC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Welcome!</a:t>
            </a:r>
            <a:endParaRPr lang="es-ES_tradn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4193A502-F606-9747-BAA0-AF9FF9DB8D2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25625"/>
            <a:ext cx="7624701" cy="435133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Purpose: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Identify upcoming aquaculture funding sources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Discuss research needs identified by industry and regulators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Audience Q&amp;A</a:t>
            </a:r>
          </a:p>
          <a:p>
            <a:pPr lvl="1"/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u="sng" dirty="0">
                <a:latin typeface="Calibri" panose="020F0502020204030204" pitchFamily="34" charset="0"/>
                <a:cs typeface="Calibri" panose="020F0502020204030204" pitchFamily="34" charset="0"/>
              </a:rPr>
              <a:t>Outcome:</a:t>
            </a:r>
          </a:p>
          <a:p>
            <a:pPr lvl="1"/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Facilitate the development of proposals that address industry needs</a:t>
            </a:r>
          </a:p>
        </p:txBody>
      </p:sp>
    </p:spTree>
    <p:extLst>
      <p:ext uri="{BB962C8B-B14F-4D97-AF65-F5344CB8AC3E}">
        <p14:creationId xmlns:p14="http://schemas.microsoft.com/office/powerpoint/2010/main" val="134962045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B80268A8-E285-624C-A336-9BA30A9D8DB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CT Sea Grant Omnibus Funding</a:t>
            </a:r>
            <a:endParaRPr lang="es-ES_tradn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7676FFB3-77CC-4C46-9AA6-518E9F2ED0E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690689"/>
            <a:ext cx="7886700" cy="4971368"/>
          </a:xfrm>
        </p:spPr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Call for proposals currently open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$150K per project, 4-5 projects funded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50% match required (in-kind ok)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Must address goals/objectives identified in 2018-2021 Connecticut Sea Grant Strategic Plan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https://seagrant.uconn.edu/wp-content/uploads/sites/1985/2017/04/CTSG-strategic-plan-2018-2021.pdf</a:t>
            </a: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Review recommendations of CT Shellfish Initiative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http://aquaculture.uconn.edu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endParaRPr lang="en-US" sz="2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Must include an effective outreach or education plan that complements the research component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Deadlines: preproposals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Feb 25, 2019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; full </a:t>
            </a:r>
            <a:r>
              <a:rPr lang="en-US" sz="24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Jun 7, 2019 </a:t>
            </a:r>
          </a:p>
        </p:txBody>
      </p:sp>
    </p:spTree>
    <p:extLst>
      <p:ext uri="{BB962C8B-B14F-4D97-AF65-F5344CB8AC3E}">
        <p14:creationId xmlns:p14="http://schemas.microsoft.com/office/powerpoint/2010/main" val="267599012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7AA1B29A-A117-5E4A-9674-A29EFA86B8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>
              <a:lnSpc>
                <a:spcPct val="100000"/>
              </a:lnSpc>
            </a:pPr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CTSG Strategic Plan</a:t>
            </a:r>
            <a:endParaRPr lang="es-ES_tradnl" sz="32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3EEE9B28-3CA6-2B4E-98A9-E7410F09BD0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 marL="0" indent="0">
              <a:buNone/>
            </a:pP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Proposals are solicited to conduct applied research to develop knowledge and tools in the following areas: </a:t>
            </a:r>
          </a:p>
          <a:p>
            <a:pPr marL="0" indent="0">
              <a:buNone/>
            </a:pPr>
            <a:endParaRPr lang="en-US" sz="2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0" indent="0">
              <a:buNone/>
            </a:pPr>
            <a:r>
              <a:rPr 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Goal 2: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Fisheries, aquaculture, and marine resources provide food and jobs, and sustain economic and cultural values.</a:t>
            </a:r>
          </a:p>
          <a:p>
            <a:pPr marL="457200" lvl="1" indent="0">
              <a:buNone/>
            </a:pPr>
            <a:endParaRPr lang="en-US" sz="2000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Objective 2.1)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Management and changing environmental conditions related to fisheries, marine aquaculture or marine resources</a:t>
            </a:r>
            <a: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10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10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pPr marL="457200" lvl="1" indent="0">
              <a:buNone/>
            </a:pPr>
            <a:r>
              <a:rPr lang="en-US" b="1" u="sng" dirty="0">
                <a:latin typeface="Calibri" panose="020F0502020204030204" pitchFamily="34" charset="0"/>
                <a:cs typeface="Calibri" panose="020F0502020204030204" pitchFamily="34" charset="0"/>
              </a:rPr>
              <a:t>Objective 2.2)</a:t>
            </a:r>
            <a:r>
              <a:rPr lang="en-US" b="1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Public health and socio-economics related to fisheries, marine aquaculture or marine resources</a:t>
            </a:r>
            <a:endParaRPr lang="es-ES_tradnl" dirty="0"/>
          </a:p>
        </p:txBody>
      </p:sp>
    </p:spTree>
    <p:extLst>
      <p:ext uri="{BB962C8B-B14F-4D97-AF65-F5344CB8AC3E}">
        <p14:creationId xmlns:p14="http://schemas.microsoft.com/office/powerpoint/2010/main" val="2082608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99A4467D-457F-E24D-AE3A-8E3A1FED9F4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National Sea Grant Funding</a:t>
            </a:r>
            <a:endParaRPr lang="es-ES_tradn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5A949D29-6CE2-A44A-B4D7-E8FEA0A1A7FA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Call for proposals is expected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~$6M total avail, amount per project has varied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Review NSGO Strategic Plan 2018-2021 goals 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  <a:hlinkClick r:id="rId2"/>
              </a:rPr>
              <a:t>https://seagrant.noaa.gov/Portals/1/Strategic%20Plans/SeaGrant-StrategicPlan-2018-2021-006072017-DRAFT.pdf</a:t>
            </a:r>
            <a:r>
              <a:rPr lang="en-US" sz="1800" dirty="0">
                <a:latin typeface="Calibri" panose="020F0502020204030204" pitchFamily="34" charset="0"/>
                <a:cs typeface="Calibri" panose="020F0502020204030204" pitchFamily="34" charset="0"/>
              </a:rPr>
              <a:t>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Review NSGO Aquaculture Vision Plan 2016 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  <a:hlinkClick r:id="rId3"/>
              </a:rPr>
              <a:t>https://seagrant.noaa.gov/Portals/0/Documents/Handouts/AquacultureVisionNOAA_March2016.pdf</a:t>
            </a:r>
            <a:r>
              <a:rPr lang="en-US" sz="1800" dirty="0">
                <a:solidFill>
                  <a:srgbClr val="C00000"/>
                </a:solidFill>
                <a:latin typeface="Calibri" panose="020F0502020204030204" pitchFamily="34" charset="0"/>
                <a:cs typeface="Calibri" panose="020F0502020204030204" pitchFamily="34" charset="0"/>
              </a:rPr>
              <a:t>  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Must address priority areas in RFP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RFP will be shared via listserv</a:t>
            </a:r>
            <a: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  <a:t/>
            </a:r>
            <a:br>
              <a:rPr lang="en-US" sz="2600" dirty="0">
                <a:latin typeface="Calibri" panose="020F0502020204030204" pitchFamily="34" charset="0"/>
                <a:cs typeface="Calibri" panose="020F0502020204030204" pitchFamily="34" charset="0"/>
              </a:rPr>
            </a:br>
            <a:endParaRPr lang="en-US" sz="2600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_trad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4362747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CF2EDC86-79EA-0447-A62D-F73A603901A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 dirty="0">
                <a:latin typeface="Calibri" panose="020F0502020204030204" pitchFamily="34" charset="0"/>
                <a:cs typeface="Calibri" panose="020F0502020204030204" pitchFamily="34" charset="0"/>
              </a:rPr>
              <a:t>Survey Approach</a:t>
            </a:r>
            <a:endParaRPr lang="es-ES_tradnl" sz="3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2C7D4BE4-E9FC-C343-B78F-FEF0EC98849C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Audience: aquaculture industry and regulators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Mail and online (Survey Monkey) </a:t>
            </a:r>
          </a:p>
          <a:p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Step 1 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= rate research categories as: </a:t>
            </a:r>
          </a:p>
          <a:p>
            <a:pPr marL="457200" lvl="1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	“top priority”</a:t>
            </a:r>
          </a:p>
          <a:p>
            <a:pPr marL="457200" lvl="1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	“important, but not a priority" </a:t>
            </a:r>
          </a:p>
          <a:p>
            <a:pPr marL="457200" lvl="1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	“not a priority”</a:t>
            </a:r>
            <a:endParaRPr lang="en-US" b="1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sz="2400" u="sng" dirty="0">
                <a:latin typeface="Calibri" panose="020F0502020204030204" pitchFamily="34" charset="0"/>
                <a:cs typeface="Calibri" panose="020F0502020204030204" pitchFamily="34" charset="0"/>
              </a:rPr>
              <a:t>Step 2</a:t>
            </a:r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 = identify specific research needs</a:t>
            </a:r>
          </a:p>
          <a:p>
            <a:r>
              <a:rPr lang="en-US" sz="2400" dirty="0">
                <a:latin typeface="Calibri" panose="020F0502020204030204" pitchFamily="34" charset="0"/>
                <a:cs typeface="Calibri" panose="020F0502020204030204" pitchFamily="34" charset="0"/>
              </a:rPr>
              <a:t>Response rate = 36.6% (45 actual/123 potential) </a:t>
            </a:r>
          </a:p>
          <a:p>
            <a:pPr marL="914400" lvl="1" indent="-457200">
              <a:buFont typeface="+mj-lt"/>
              <a:buAutoNum type="arabicPeriod"/>
            </a:pPr>
            <a:endParaRPr lang="en-US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endParaRPr lang="es-ES_tradnl" sz="2600" dirty="0">
              <a:latin typeface="Calibri" panose="020F0502020204030204" pitchFamily="34" charset="0"/>
              <a:cs typeface="Calibri" panose="020F0502020204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90649344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xmlns="" id="{15177A24-5DA0-E740-A7F4-C2B8E215A8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b="1">
                <a:latin typeface="Calibri" panose="020F0502020204030204" pitchFamily="34" charset="0"/>
                <a:cs typeface="Calibri" panose="020F0502020204030204" pitchFamily="34" charset="0"/>
              </a:rPr>
              <a:t>Top priorities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8275EE4F-C005-1348-8FC9-9FF11F81CC5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1837500"/>
            <a:ext cx="7886700" cy="4351338"/>
          </a:xfrm>
        </p:spPr>
        <p:txBody>
          <a:bodyPr>
            <a:normAutofit/>
          </a:bodyPr>
          <a:lstStyle/>
          <a:p>
            <a:pPr marL="1371600" lvl="3" indent="0">
              <a:buNone/>
            </a:pPr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			</a:t>
            </a:r>
            <a:r>
              <a:rPr 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Percent</a:t>
            </a:r>
            <a:r>
              <a:rPr lang="en-US" sz="2400" b="1" dirty="0">
                <a:latin typeface="Calibri" panose="020F0502020204030204" pitchFamily="34" charset="0"/>
                <a:cs typeface="Calibri" panose="020F0502020204030204" pitchFamily="34" charset="0"/>
              </a:rPr>
              <a:t>	</a:t>
            </a:r>
            <a:r>
              <a:rPr lang="en-US" sz="2400" b="1" u="sng" dirty="0">
                <a:latin typeface="Calibri" panose="020F0502020204030204" pitchFamily="34" charset="0"/>
                <a:cs typeface="Calibri" panose="020F0502020204030204" pitchFamily="34" charset="0"/>
              </a:rPr>
              <a:t>Number</a:t>
            </a:r>
            <a:endParaRPr lang="en-US" b="1" u="sng" dirty="0">
              <a:latin typeface="Calibri" panose="020F0502020204030204" pitchFamily="34" charset="0"/>
              <a:cs typeface="Calibri" panose="020F0502020204030204" pitchFamily="34" charset="0"/>
            </a:endParaRP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Climate change  		57.78% 	26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Contaminants 		48.89%	22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Management 		46.67%	21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Pathogens			44.44%	20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Economics 		31.19%	14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Product development 	28.89%	13</a:t>
            </a:r>
          </a:p>
          <a:p>
            <a:r>
              <a:rPr lang="en-US" dirty="0">
                <a:latin typeface="Calibri" panose="020F0502020204030204" pitchFamily="34" charset="0"/>
                <a:cs typeface="Calibri" panose="020F0502020204030204" pitchFamily="34" charset="0"/>
              </a:rPr>
              <a:t>Training 			26.67%	12</a:t>
            </a:r>
          </a:p>
        </p:txBody>
      </p:sp>
    </p:spTree>
    <p:extLst>
      <p:ext uri="{BB962C8B-B14F-4D97-AF65-F5344CB8AC3E}">
        <p14:creationId xmlns:p14="http://schemas.microsoft.com/office/powerpoint/2010/main" val="228132269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FBBA36-EBBB-6347-9B9F-543BB7D00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52401" y="3754285"/>
            <a:ext cx="8129649" cy="318152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1800" b="1" u="sng"/>
              <a:t>Suggested research: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/>
              <a:t>Storm surge, flooding, erosion; impacts to seafood operation infrastructure (7)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/>
              <a:t>Ocean acidification; impacts on cultivated shellfish (6)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/>
              <a:t>Rainfall, runoff; harvest area closures; trends and economic impacts (6)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/>
              <a:t>Temperature; impact on species cultivated (5)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/>
              <a:t>Sea level rise; impacts to seafood operation infrastructure (2)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1800"/>
              <a:t>Waste water and storm drain efficiency and design; improvements that would benefit aquaculture (1)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xmlns="" id="{2972C40D-E51E-4B49-843C-50B641ACF6FA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965383" y="948072"/>
            <a:ext cx="7751897" cy="2901463"/>
          </a:xfrm>
          <a:prstGeom prst="rect">
            <a:avLst/>
          </a:prstGeom>
        </p:spPr>
      </p:pic>
      <p:sp>
        <p:nvSpPr>
          <p:cNvPr id="2" name="Rectangle 1">
            <a:extLst>
              <a:ext uri="{FF2B5EF4-FFF2-40B4-BE49-F238E27FC236}">
                <a16:creationId xmlns:a16="http://schemas.microsoft.com/office/drawing/2014/main" xmlns="" id="{F29CA950-2924-D64A-BB23-6EFC589AF74F}"/>
              </a:ext>
            </a:extLst>
          </p:cNvPr>
          <p:cNvSpPr/>
          <p:nvPr/>
        </p:nvSpPr>
        <p:spPr>
          <a:xfrm>
            <a:off x="652401" y="344846"/>
            <a:ext cx="164147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b="1" dirty="0"/>
              <a:t>Climate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55384505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xmlns="" id="{ADFBBA36-EBBB-6347-9B9F-543BB7D00E73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28650" y="3955550"/>
            <a:ext cx="7886700" cy="2434975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000" b="1" u="sng"/>
              <a:t>Suggested research: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Vibrio rapid detection; improve understanding (7)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HAB rapid detection; improve understanding (9)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Antibiotic-free fish production (2)</a:t>
            </a:r>
          </a:p>
          <a:p>
            <a:pPr marL="514350" indent="-514350">
              <a:buFont typeface="+mj-lt"/>
              <a:buAutoNum type="arabicPeriod"/>
            </a:pPr>
            <a:r>
              <a:rPr lang="en-US" sz="2000"/>
              <a:t>Emerging pathogens for cultivated seaweed (1)</a:t>
            </a:r>
          </a:p>
          <a:p>
            <a:pPr marL="0" indent="0">
              <a:buNone/>
            </a:pPr>
            <a:endParaRPr lang="en-US" sz="2000" b="1" u="sng"/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xmlns="" id="{EB0FFA7B-A6EC-C247-9D2E-27A63C42FCBC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350196" y="911968"/>
            <a:ext cx="6858126" cy="2943075"/>
          </a:xfrm>
          <a:prstGeom prst="rect">
            <a:avLst/>
          </a:prstGeom>
        </p:spPr>
      </p:pic>
      <p:sp>
        <p:nvSpPr>
          <p:cNvPr id="5" name="Rectangle 4">
            <a:extLst>
              <a:ext uri="{FF2B5EF4-FFF2-40B4-BE49-F238E27FC236}">
                <a16:creationId xmlns:a16="http://schemas.microsoft.com/office/drawing/2014/main" xmlns="" id="{44DD7603-0803-C149-BB2D-6B4221F52BEC}"/>
              </a:ext>
            </a:extLst>
          </p:cNvPr>
          <p:cNvSpPr/>
          <p:nvPr/>
        </p:nvSpPr>
        <p:spPr>
          <a:xfrm>
            <a:off x="628650" y="407756"/>
            <a:ext cx="7650390" cy="646331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3600" b="1" dirty="0"/>
              <a:t>Human, Animal and Plant Pathogens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124986405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4888</TotalTime>
  <Words>808</Words>
  <Application>Microsoft Macintosh PowerPoint</Application>
  <PresentationFormat>On-screen Show (4:3)</PresentationFormat>
  <Paragraphs>117</Paragraphs>
  <Slides>17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17</vt:i4>
      </vt:variant>
    </vt:vector>
  </HeadingPairs>
  <TitlesOfParts>
    <vt:vector size="18" baseType="lpstr">
      <vt:lpstr>Office Theme</vt:lpstr>
      <vt:lpstr>Connecticut Aquaculture  Funding Opportunities &amp; Research Needs 2019  Connecticut Sea Grant January 30, 2019</vt:lpstr>
      <vt:lpstr>Welcome!</vt:lpstr>
      <vt:lpstr>CT Sea Grant Omnibus Funding</vt:lpstr>
      <vt:lpstr>CTSG Strategic Plan</vt:lpstr>
      <vt:lpstr>National Sea Grant Funding</vt:lpstr>
      <vt:lpstr>Survey Approach</vt:lpstr>
      <vt:lpstr>Top priorities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Audience Q &amp; A</vt:lpstr>
      <vt:lpstr>Thank you!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Welcome!</dc:title>
  <dc:creator>Getchis, Tessa</dc:creator>
  <cp:lastModifiedBy>Tessa Getchis</cp:lastModifiedBy>
  <cp:revision>57</cp:revision>
  <dcterms:created xsi:type="dcterms:W3CDTF">2019-01-26T13:24:48Z</dcterms:created>
  <dcterms:modified xsi:type="dcterms:W3CDTF">2019-02-05T19:40:21Z</dcterms:modified>
</cp:coreProperties>
</file>