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Montserrat"/>
      <p:regular r:id="rId41"/>
      <p:bold r:id="rId42"/>
      <p:italic r:id="rId43"/>
      <p:boldItalic r:id="rId44"/>
    </p:embeddedFont>
    <p:embeddedFont>
      <p:font typeface="Montserrat Medium"/>
      <p:regular r:id="rId45"/>
      <p:bold r:id="rId46"/>
      <p:italic r:id="rId47"/>
      <p:boldItalic r:id="rId48"/>
    </p:embeddedFont>
    <p:embeddedFont>
      <p:font typeface="Delius Unicase"/>
      <p:regular r:id="rId49"/>
      <p:bold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C5A38D0-F3B0-4C26-8D3F-7B90D8E0A8D4}">
  <a:tblStyle styleId="{BC5A38D0-F3B0-4C26-8D3F-7B90D8E0A8D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Montserrat-bold.fntdata"/><Relationship Id="rId41" Type="http://schemas.openxmlformats.org/officeDocument/2006/relationships/font" Target="fonts/Montserrat-regular.fntdata"/><Relationship Id="rId44" Type="http://schemas.openxmlformats.org/officeDocument/2006/relationships/font" Target="fonts/Montserrat-boldItalic.fntdata"/><Relationship Id="rId43" Type="http://schemas.openxmlformats.org/officeDocument/2006/relationships/font" Target="fonts/Montserrat-italic.fntdata"/><Relationship Id="rId46" Type="http://schemas.openxmlformats.org/officeDocument/2006/relationships/font" Target="fonts/MontserratMedium-bold.fntdata"/><Relationship Id="rId45"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ontserratMedium-boldItalic.fntdata"/><Relationship Id="rId47" Type="http://schemas.openxmlformats.org/officeDocument/2006/relationships/font" Target="fonts/MontserratMedium-italic.fntdata"/><Relationship Id="rId49" Type="http://schemas.openxmlformats.org/officeDocument/2006/relationships/font" Target="fonts/DeliusUnicase-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schemas.openxmlformats.org/officeDocument/2006/relationships/font" Target="fonts/DeliusUnicase-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7ef8477b8a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7ef8477b8a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7ef8477b8a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7ef8477b8a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7ef8477b8a_0_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7ef8477b8a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7ef8477b8a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7ef8477b8a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7ef8477b8a_0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7ef8477b8a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7ef8477b8a_0_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7ef8477b8a_0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153b5401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153b5401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7ef8477b8a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7ef8477b8a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7ef8477b8a_0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7ef8477b8a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7ef8477b8a_0_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7ef8477b8a_0_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7ef8477b8a_0_7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7ef8477b8a_0_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7ef8477b8a_0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7ef8477b8a_0_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7ef8477b8a_0_7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7ef8477b8a_0_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7ef8477b8a_0_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7ef8477b8a_0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7ef8477b8a_0_7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7ef8477b8a_0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7ef8477b8a_0_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7ef8477b8a_0_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7ef8477b8a_0_7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7ef8477b8a_0_7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7ef8477b8a_0_8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7ef8477b8a_0_8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7ef8477b8a_0_7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7ef8477b8a_0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16ef7d0b6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16ef7d0b6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7ef8477b8a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7ef8477b8a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7ef8477b8a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7ef8477b8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7ef8477b8a_0_9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7ef8477b8a_0_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7ef8477b8a_0_9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7ef8477b8a_0_9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7ef8477b8a_0_9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7ef8477b8a_0_9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16ef7d0b6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16ef7d0b6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7ef8477b8a_0_9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7ef8477b8a_0_9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8504426c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8504426c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7ef8477b8a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7ef8477b8a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7ef8477b8a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7ef8477b8a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7ef8477b8a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7ef8477b8a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7ef8477b8a_0_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7ef8477b8a_0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7ef8477b8a_0_48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7ef8477b8a_0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person is decided based on the health guidelines.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Font typeface="Delius Unicase"/>
              <a:buNone/>
              <a:defRPr sz="5200">
                <a:latin typeface="Delius Unicase"/>
                <a:ea typeface="Delius Unicase"/>
                <a:cs typeface="Delius Unicase"/>
                <a:sym typeface="Delius Unicas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Montserrat Medium"/>
              <a:buNone/>
              <a:defRPr sz="2800">
                <a:latin typeface="Montserrat Medium"/>
                <a:ea typeface="Montserrat Medium"/>
                <a:cs typeface="Montserrat Medium"/>
                <a:sym typeface="Montserrat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2" name="Google Shape;12;p2"/>
          <p:cNvPicPr preferRelativeResize="0"/>
          <p:nvPr/>
        </p:nvPicPr>
        <p:blipFill>
          <a:blip r:embed="rId2">
            <a:alphaModFix/>
          </a:blip>
          <a:stretch>
            <a:fillRect/>
          </a:stretch>
        </p:blipFill>
        <p:spPr>
          <a:xfrm>
            <a:off x="8558365" y="4481191"/>
            <a:ext cx="496376" cy="496387"/>
          </a:xfrm>
          <a:prstGeom prst="rect">
            <a:avLst/>
          </a:prstGeom>
          <a:noFill/>
          <a:ln>
            <a:noFill/>
          </a:ln>
        </p:spPr>
      </p:pic>
      <p:pic>
        <p:nvPicPr>
          <p:cNvPr id="13" name="Google Shape;13;p2"/>
          <p:cNvPicPr preferRelativeResize="0"/>
          <p:nvPr/>
        </p:nvPicPr>
        <p:blipFill>
          <a:blip r:embed="rId3">
            <a:alphaModFix/>
          </a:blip>
          <a:stretch>
            <a:fillRect/>
          </a:stretch>
        </p:blipFill>
        <p:spPr>
          <a:xfrm>
            <a:off x="7812050" y="4517135"/>
            <a:ext cx="849828" cy="4244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2"/>
        </a:solidFill>
      </p:bgPr>
    </p:bg>
    <p:spTree>
      <p:nvGrpSpPr>
        <p:cNvPr id="54" name="Shape 54"/>
        <p:cNvGrpSpPr/>
        <p:nvPr/>
      </p:nvGrpSpPr>
      <p:grpSpPr>
        <a:xfrm>
          <a:off x="0" y="0"/>
          <a:ext cx="0" cy="0"/>
          <a:chOff x="0" y="0"/>
          <a:chExt cx="0" cy="0"/>
        </a:xfrm>
      </p:grpSpPr>
      <p:sp>
        <p:nvSpPr>
          <p:cNvPr id="55" name="Google Shape;55;p11"/>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pic>
        <p:nvPicPr>
          <p:cNvPr id="56" name="Google Shape;56;p11"/>
          <p:cNvPicPr preferRelativeResize="0"/>
          <p:nvPr/>
        </p:nvPicPr>
        <p:blipFill>
          <a:blip r:embed="rId2">
            <a:alphaModFix/>
          </a:blip>
          <a:stretch>
            <a:fillRect/>
          </a:stretch>
        </p:blipFill>
        <p:spPr>
          <a:xfrm>
            <a:off x="8558365" y="4481191"/>
            <a:ext cx="496376" cy="496387"/>
          </a:xfrm>
          <a:prstGeom prst="rect">
            <a:avLst/>
          </a:prstGeom>
          <a:noFill/>
          <a:ln>
            <a:noFill/>
          </a:ln>
        </p:spPr>
      </p:pic>
      <p:pic>
        <p:nvPicPr>
          <p:cNvPr id="57" name="Google Shape;57;p11"/>
          <p:cNvPicPr preferRelativeResize="0"/>
          <p:nvPr/>
        </p:nvPicPr>
        <p:blipFill>
          <a:blip r:embed="rId3">
            <a:alphaModFix/>
          </a:blip>
          <a:stretch>
            <a:fillRect/>
          </a:stretch>
        </p:blipFill>
        <p:spPr>
          <a:xfrm>
            <a:off x="7812050" y="4517135"/>
            <a:ext cx="849828" cy="4244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2"/>
        </a:solidFill>
      </p:bgPr>
    </p:bg>
    <p:spTree>
      <p:nvGrpSpPr>
        <p:cNvPr id="58" name="Shape 58"/>
        <p:cNvGrpSpPr/>
        <p:nvPr/>
      </p:nvGrpSpPr>
      <p:grpSpPr>
        <a:xfrm>
          <a:off x="0" y="0"/>
          <a:ext cx="0" cy="0"/>
          <a:chOff x="0" y="0"/>
          <a:chExt cx="0" cy="0"/>
        </a:xfrm>
      </p:grpSpPr>
      <p:sp>
        <p:nvSpPr>
          <p:cNvPr id="59" name="Google Shape;59;p1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 name="Google Shape;60;p12"/>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pic>
        <p:nvPicPr>
          <p:cNvPr id="61" name="Google Shape;61;p12"/>
          <p:cNvPicPr preferRelativeResize="0"/>
          <p:nvPr/>
        </p:nvPicPr>
        <p:blipFill>
          <a:blip r:embed="rId2">
            <a:alphaModFix/>
          </a:blip>
          <a:stretch>
            <a:fillRect/>
          </a:stretch>
        </p:blipFill>
        <p:spPr>
          <a:xfrm>
            <a:off x="8558365" y="4481191"/>
            <a:ext cx="496376" cy="496387"/>
          </a:xfrm>
          <a:prstGeom prst="rect">
            <a:avLst/>
          </a:prstGeom>
          <a:noFill/>
          <a:ln>
            <a:noFill/>
          </a:ln>
        </p:spPr>
      </p:pic>
      <p:pic>
        <p:nvPicPr>
          <p:cNvPr id="62" name="Google Shape;62;p12"/>
          <p:cNvPicPr preferRelativeResize="0"/>
          <p:nvPr/>
        </p:nvPicPr>
        <p:blipFill>
          <a:blip r:embed="rId3">
            <a:alphaModFix/>
          </a:blip>
          <a:stretch>
            <a:fillRect/>
          </a:stretch>
        </p:blipFill>
        <p:spPr>
          <a:xfrm>
            <a:off x="7812050" y="4517135"/>
            <a:ext cx="849828" cy="4244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2"/>
        </a:solidFill>
      </p:bgPr>
    </p:bg>
    <p:spTree>
      <p:nvGrpSpPr>
        <p:cNvPr id="63" name="Shape 6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chemeClr val="lt2"/>
        </a:solidFill>
      </p:bgPr>
    </p:bg>
    <p:spTree>
      <p:nvGrpSpPr>
        <p:cNvPr id="64" name="Shape 64"/>
        <p:cNvGrpSpPr/>
        <p:nvPr/>
      </p:nvGrpSpPr>
      <p:grpSpPr>
        <a:xfrm>
          <a:off x="0" y="0"/>
          <a:ext cx="0" cy="0"/>
          <a:chOff x="0" y="0"/>
          <a:chExt cx="0" cy="0"/>
        </a:xfrm>
      </p:grpSpPr>
      <p:pic>
        <p:nvPicPr>
          <p:cNvPr id="65" name="Google Shape;65;p14"/>
          <p:cNvPicPr preferRelativeResize="0"/>
          <p:nvPr/>
        </p:nvPicPr>
        <p:blipFill>
          <a:blip r:embed="rId2">
            <a:alphaModFix/>
          </a:blip>
          <a:stretch>
            <a:fillRect/>
          </a:stretch>
        </p:blipFill>
        <p:spPr>
          <a:xfrm>
            <a:off x="8558365" y="4481191"/>
            <a:ext cx="496376" cy="496387"/>
          </a:xfrm>
          <a:prstGeom prst="rect">
            <a:avLst/>
          </a:prstGeom>
          <a:noFill/>
          <a:ln>
            <a:noFill/>
          </a:ln>
        </p:spPr>
      </p:pic>
      <p:pic>
        <p:nvPicPr>
          <p:cNvPr id="66" name="Google Shape;66;p14"/>
          <p:cNvPicPr preferRelativeResize="0"/>
          <p:nvPr/>
        </p:nvPicPr>
        <p:blipFill>
          <a:blip r:embed="rId3">
            <a:alphaModFix/>
          </a:blip>
          <a:stretch>
            <a:fillRect/>
          </a:stretch>
        </p:blipFill>
        <p:spPr>
          <a:xfrm>
            <a:off x="7812050" y="4517135"/>
            <a:ext cx="849828" cy="4244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_1_1_1">
    <p:bg>
      <p:bgPr>
        <a:solidFill>
          <a:schemeClr val="lt2"/>
        </a:solidFill>
      </p:bgPr>
    </p:bg>
    <p:spTree>
      <p:nvGrpSpPr>
        <p:cNvPr id="67" name="Shape 67"/>
        <p:cNvGrpSpPr/>
        <p:nvPr/>
      </p:nvGrpSpPr>
      <p:grpSpPr>
        <a:xfrm>
          <a:off x="0" y="0"/>
          <a:ext cx="0" cy="0"/>
          <a:chOff x="0" y="0"/>
          <a:chExt cx="0" cy="0"/>
        </a:xfrm>
      </p:grpSpPr>
      <p:pic>
        <p:nvPicPr>
          <p:cNvPr id="68" name="Google Shape;68;p15"/>
          <p:cNvPicPr preferRelativeResize="0"/>
          <p:nvPr/>
        </p:nvPicPr>
        <p:blipFill>
          <a:blip r:embed="rId2">
            <a:alphaModFix/>
          </a:blip>
          <a:stretch>
            <a:fillRect/>
          </a:stretch>
        </p:blipFill>
        <p:spPr>
          <a:xfrm>
            <a:off x="8361927" y="231516"/>
            <a:ext cx="496376" cy="496387"/>
          </a:xfrm>
          <a:prstGeom prst="rect">
            <a:avLst/>
          </a:prstGeom>
          <a:noFill/>
          <a:ln>
            <a:noFill/>
          </a:ln>
        </p:spPr>
      </p:pic>
      <p:pic>
        <p:nvPicPr>
          <p:cNvPr id="69" name="Google Shape;69;p15"/>
          <p:cNvPicPr preferRelativeResize="0"/>
          <p:nvPr/>
        </p:nvPicPr>
        <p:blipFill>
          <a:blip r:embed="rId3">
            <a:alphaModFix/>
          </a:blip>
          <a:stretch>
            <a:fillRect/>
          </a:stretch>
        </p:blipFill>
        <p:spPr>
          <a:xfrm>
            <a:off x="7615613" y="267460"/>
            <a:ext cx="849828" cy="4244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4_1_1_2">
    <p:bg>
      <p:bgPr>
        <a:solidFill>
          <a:schemeClr val="lt2"/>
        </a:solidFill>
      </p:bgPr>
    </p:bg>
    <p:spTree>
      <p:nvGrpSpPr>
        <p:cNvPr id="70" name="Shape 70"/>
        <p:cNvGrpSpPr/>
        <p:nvPr/>
      </p:nvGrpSpPr>
      <p:grpSpPr>
        <a:xfrm>
          <a:off x="0" y="0"/>
          <a:ext cx="0" cy="0"/>
          <a:chOff x="0" y="0"/>
          <a:chExt cx="0" cy="0"/>
        </a:xfrm>
      </p:grpSpPr>
      <p:pic>
        <p:nvPicPr>
          <p:cNvPr id="71" name="Google Shape;71;p16"/>
          <p:cNvPicPr preferRelativeResize="0"/>
          <p:nvPr/>
        </p:nvPicPr>
        <p:blipFill>
          <a:blip r:embed="rId2">
            <a:alphaModFix/>
          </a:blip>
          <a:stretch>
            <a:fillRect/>
          </a:stretch>
        </p:blipFill>
        <p:spPr>
          <a:xfrm>
            <a:off x="8558365" y="4557391"/>
            <a:ext cx="496376" cy="496387"/>
          </a:xfrm>
          <a:prstGeom prst="rect">
            <a:avLst/>
          </a:prstGeom>
          <a:noFill/>
          <a:ln>
            <a:noFill/>
          </a:ln>
        </p:spPr>
      </p:pic>
      <p:pic>
        <p:nvPicPr>
          <p:cNvPr id="72" name="Google Shape;72;p16"/>
          <p:cNvPicPr preferRelativeResize="0"/>
          <p:nvPr/>
        </p:nvPicPr>
        <p:blipFill>
          <a:blip r:embed="rId3">
            <a:alphaModFix/>
          </a:blip>
          <a:stretch>
            <a:fillRect/>
          </a:stretch>
        </p:blipFill>
        <p:spPr>
          <a:xfrm>
            <a:off x="7812050" y="4593335"/>
            <a:ext cx="849828" cy="424499"/>
          </a:xfrm>
          <a:prstGeom prst="rect">
            <a:avLst/>
          </a:prstGeom>
          <a:noFill/>
          <a:ln>
            <a:noFill/>
          </a:ln>
        </p:spPr>
      </p:pic>
      <p:sp>
        <p:nvSpPr>
          <p:cNvPr id="73" name="Google Shape;73;p16"/>
          <p:cNvSpPr txBox="1"/>
          <p:nvPr>
            <p:ph type="title"/>
          </p:nvPr>
        </p:nvSpPr>
        <p:spPr>
          <a:xfrm>
            <a:off x="713225" y="539500"/>
            <a:ext cx="7514100" cy="427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2"/>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7" name="Google Shape;17;p3"/>
          <p:cNvPicPr preferRelativeResize="0"/>
          <p:nvPr/>
        </p:nvPicPr>
        <p:blipFill>
          <a:blip r:embed="rId2">
            <a:alphaModFix/>
          </a:blip>
          <a:stretch>
            <a:fillRect/>
          </a:stretch>
        </p:blipFill>
        <p:spPr>
          <a:xfrm>
            <a:off x="8558365" y="4481191"/>
            <a:ext cx="496376" cy="496387"/>
          </a:xfrm>
          <a:prstGeom prst="rect">
            <a:avLst/>
          </a:prstGeom>
          <a:noFill/>
          <a:ln>
            <a:noFill/>
          </a:ln>
        </p:spPr>
      </p:pic>
      <p:pic>
        <p:nvPicPr>
          <p:cNvPr id="18" name="Google Shape;18;p3"/>
          <p:cNvPicPr preferRelativeResize="0"/>
          <p:nvPr/>
        </p:nvPicPr>
        <p:blipFill>
          <a:blip r:embed="rId3">
            <a:alphaModFix/>
          </a:blip>
          <a:stretch>
            <a:fillRect/>
          </a:stretch>
        </p:blipFill>
        <p:spPr>
          <a:xfrm>
            <a:off x="7812050" y="4517135"/>
            <a:ext cx="849828" cy="4244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2"/>
        </a:solidFill>
      </p:bgPr>
    </p:bg>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22" name="Google Shape;22;p4"/>
          <p:cNvPicPr preferRelativeResize="0"/>
          <p:nvPr/>
        </p:nvPicPr>
        <p:blipFill>
          <a:blip r:embed="rId2">
            <a:alphaModFix/>
          </a:blip>
          <a:stretch>
            <a:fillRect/>
          </a:stretch>
        </p:blipFill>
        <p:spPr>
          <a:xfrm>
            <a:off x="8558365" y="4481191"/>
            <a:ext cx="496376" cy="496387"/>
          </a:xfrm>
          <a:prstGeom prst="rect">
            <a:avLst/>
          </a:prstGeom>
          <a:noFill/>
          <a:ln>
            <a:noFill/>
          </a:ln>
        </p:spPr>
      </p:pic>
      <p:pic>
        <p:nvPicPr>
          <p:cNvPr id="23" name="Google Shape;23;p4"/>
          <p:cNvPicPr preferRelativeResize="0"/>
          <p:nvPr/>
        </p:nvPicPr>
        <p:blipFill>
          <a:blip r:embed="rId3">
            <a:alphaModFix/>
          </a:blip>
          <a:stretch>
            <a:fillRect/>
          </a:stretch>
        </p:blipFill>
        <p:spPr>
          <a:xfrm>
            <a:off x="7812050" y="4517135"/>
            <a:ext cx="849828" cy="4244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2"/>
        </a:solidFill>
      </p:bgPr>
    </p:bg>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pic>
        <p:nvPicPr>
          <p:cNvPr id="28" name="Google Shape;28;p5"/>
          <p:cNvPicPr preferRelativeResize="0"/>
          <p:nvPr/>
        </p:nvPicPr>
        <p:blipFill>
          <a:blip r:embed="rId2">
            <a:alphaModFix/>
          </a:blip>
          <a:stretch>
            <a:fillRect/>
          </a:stretch>
        </p:blipFill>
        <p:spPr>
          <a:xfrm>
            <a:off x="8558365" y="4481191"/>
            <a:ext cx="496376" cy="496387"/>
          </a:xfrm>
          <a:prstGeom prst="rect">
            <a:avLst/>
          </a:prstGeom>
          <a:noFill/>
          <a:ln>
            <a:noFill/>
          </a:ln>
        </p:spPr>
      </p:pic>
      <p:pic>
        <p:nvPicPr>
          <p:cNvPr id="29" name="Google Shape;29;p5"/>
          <p:cNvPicPr preferRelativeResize="0"/>
          <p:nvPr/>
        </p:nvPicPr>
        <p:blipFill>
          <a:blip r:embed="rId3">
            <a:alphaModFix/>
          </a:blip>
          <a:stretch>
            <a:fillRect/>
          </a:stretch>
        </p:blipFill>
        <p:spPr>
          <a:xfrm>
            <a:off x="7812050" y="4517135"/>
            <a:ext cx="849828" cy="4244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2"/>
        </a:solidFill>
      </p:bgPr>
    </p:bg>
    <p:spTree>
      <p:nvGrpSpPr>
        <p:cNvPr id="30" name="Shape 30"/>
        <p:cNvGrpSpPr/>
        <p:nvPr/>
      </p:nvGrpSpPr>
      <p:grpSpPr>
        <a:xfrm>
          <a:off x="0" y="0"/>
          <a:ext cx="0" cy="0"/>
          <a:chOff x="0" y="0"/>
          <a:chExt cx="0" cy="0"/>
        </a:xfrm>
      </p:grpSpPr>
      <p:sp>
        <p:nvSpPr>
          <p:cNvPr id="31" name="Google Shape;31;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32" name="Google Shape;32;p6"/>
          <p:cNvPicPr preferRelativeResize="0"/>
          <p:nvPr/>
        </p:nvPicPr>
        <p:blipFill>
          <a:blip r:embed="rId2">
            <a:alphaModFix/>
          </a:blip>
          <a:stretch>
            <a:fillRect/>
          </a:stretch>
        </p:blipFill>
        <p:spPr>
          <a:xfrm>
            <a:off x="8558365" y="4481191"/>
            <a:ext cx="496376" cy="496387"/>
          </a:xfrm>
          <a:prstGeom prst="rect">
            <a:avLst/>
          </a:prstGeom>
          <a:noFill/>
          <a:ln>
            <a:noFill/>
          </a:ln>
        </p:spPr>
      </p:pic>
      <p:pic>
        <p:nvPicPr>
          <p:cNvPr id="33" name="Google Shape;33;p6"/>
          <p:cNvPicPr preferRelativeResize="0"/>
          <p:nvPr/>
        </p:nvPicPr>
        <p:blipFill>
          <a:blip r:embed="rId3">
            <a:alphaModFix/>
          </a:blip>
          <a:stretch>
            <a:fillRect/>
          </a:stretch>
        </p:blipFill>
        <p:spPr>
          <a:xfrm>
            <a:off x="7812050" y="4517135"/>
            <a:ext cx="849828" cy="4244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bg>
      <p:bgPr>
        <a:solidFill>
          <a:schemeClr val="lt2"/>
        </a:solidFill>
      </p:bgPr>
    </p:bg>
    <p:spTree>
      <p:nvGrpSpPr>
        <p:cNvPr id="34" name="Shape 34"/>
        <p:cNvGrpSpPr/>
        <p:nvPr/>
      </p:nvGrpSpPr>
      <p:grpSpPr>
        <a:xfrm>
          <a:off x="0" y="0"/>
          <a:ext cx="0" cy="0"/>
          <a:chOff x="0" y="0"/>
          <a:chExt cx="0" cy="0"/>
        </a:xfrm>
      </p:grpSpPr>
      <p:sp>
        <p:nvSpPr>
          <p:cNvPr id="35" name="Google Shape;35;p7"/>
          <p:cNvSpPr txBox="1"/>
          <p:nvPr>
            <p:ph type="title"/>
          </p:nvPr>
        </p:nvSpPr>
        <p:spPr>
          <a:xfrm rot="5400000">
            <a:off x="6418125" y="2012100"/>
            <a:ext cx="41673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6" name="Google Shape;36;p7"/>
          <p:cNvPicPr preferRelativeResize="0"/>
          <p:nvPr/>
        </p:nvPicPr>
        <p:blipFill>
          <a:blip r:embed="rId2">
            <a:alphaModFix/>
          </a:blip>
          <a:stretch>
            <a:fillRect/>
          </a:stretch>
        </p:blipFill>
        <p:spPr>
          <a:xfrm>
            <a:off x="8558365" y="4481191"/>
            <a:ext cx="496376" cy="496387"/>
          </a:xfrm>
          <a:prstGeom prst="rect">
            <a:avLst/>
          </a:prstGeom>
          <a:noFill/>
          <a:ln>
            <a:noFill/>
          </a:ln>
        </p:spPr>
      </p:pic>
      <p:pic>
        <p:nvPicPr>
          <p:cNvPr id="37" name="Google Shape;37;p7"/>
          <p:cNvPicPr preferRelativeResize="0"/>
          <p:nvPr/>
        </p:nvPicPr>
        <p:blipFill>
          <a:blip r:embed="rId3">
            <a:alphaModFix/>
          </a:blip>
          <a:stretch>
            <a:fillRect/>
          </a:stretch>
        </p:blipFill>
        <p:spPr>
          <a:xfrm>
            <a:off x="7812050" y="4517135"/>
            <a:ext cx="849828" cy="4244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pic>
        <p:nvPicPr>
          <p:cNvPr id="41" name="Google Shape;41;p8"/>
          <p:cNvPicPr preferRelativeResize="0"/>
          <p:nvPr/>
        </p:nvPicPr>
        <p:blipFill>
          <a:blip r:embed="rId2">
            <a:alphaModFix/>
          </a:blip>
          <a:stretch>
            <a:fillRect/>
          </a:stretch>
        </p:blipFill>
        <p:spPr>
          <a:xfrm>
            <a:off x="8558365" y="4481191"/>
            <a:ext cx="496376" cy="496387"/>
          </a:xfrm>
          <a:prstGeom prst="rect">
            <a:avLst/>
          </a:prstGeom>
          <a:noFill/>
          <a:ln>
            <a:noFill/>
          </a:ln>
        </p:spPr>
      </p:pic>
      <p:pic>
        <p:nvPicPr>
          <p:cNvPr id="42" name="Google Shape;42;p8"/>
          <p:cNvPicPr preferRelativeResize="0"/>
          <p:nvPr/>
        </p:nvPicPr>
        <p:blipFill>
          <a:blip r:embed="rId3">
            <a:alphaModFix/>
          </a:blip>
          <a:stretch>
            <a:fillRect/>
          </a:stretch>
        </p:blipFill>
        <p:spPr>
          <a:xfrm>
            <a:off x="7812050" y="4517135"/>
            <a:ext cx="849828" cy="4244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3" name="Shape 43"/>
        <p:cNvGrpSpPr/>
        <p:nvPr/>
      </p:nvGrpSpPr>
      <p:grpSpPr>
        <a:xfrm>
          <a:off x="0" y="0"/>
          <a:ext cx="0" cy="0"/>
          <a:chOff x="0" y="0"/>
          <a:chExt cx="0" cy="0"/>
        </a:xfrm>
      </p:grpSpPr>
      <p:sp>
        <p:nvSpPr>
          <p:cNvPr id="44" name="Google Shape;44;p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pic>
        <p:nvPicPr>
          <p:cNvPr id="45" name="Google Shape;45;p9"/>
          <p:cNvPicPr preferRelativeResize="0"/>
          <p:nvPr/>
        </p:nvPicPr>
        <p:blipFill>
          <a:blip r:embed="rId2">
            <a:alphaModFix/>
          </a:blip>
          <a:stretch>
            <a:fillRect/>
          </a:stretch>
        </p:blipFill>
        <p:spPr>
          <a:xfrm>
            <a:off x="8558365" y="4481191"/>
            <a:ext cx="496376" cy="496387"/>
          </a:xfrm>
          <a:prstGeom prst="rect">
            <a:avLst/>
          </a:prstGeom>
          <a:noFill/>
          <a:ln>
            <a:noFill/>
          </a:ln>
        </p:spPr>
      </p:pic>
      <p:pic>
        <p:nvPicPr>
          <p:cNvPr id="46" name="Google Shape;46;p9"/>
          <p:cNvPicPr preferRelativeResize="0"/>
          <p:nvPr/>
        </p:nvPicPr>
        <p:blipFill>
          <a:blip r:embed="rId3">
            <a:alphaModFix/>
          </a:blip>
          <a:stretch>
            <a:fillRect/>
          </a:stretch>
        </p:blipFill>
        <p:spPr>
          <a:xfrm>
            <a:off x="7812050" y="4517135"/>
            <a:ext cx="849828" cy="4244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2"/>
        </a:solidFill>
      </p:bgPr>
    </p:bg>
    <p:spTree>
      <p:nvGrpSpPr>
        <p:cNvPr id="47" name="Shape 47"/>
        <p:cNvGrpSpPr/>
        <p:nvPr/>
      </p:nvGrpSpPr>
      <p:grpSpPr>
        <a:xfrm>
          <a:off x="0" y="0"/>
          <a:ext cx="0" cy="0"/>
          <a:chOff x="0" y="0"/>
          <a:chExt cx="0" cy="0"/>
        </a:xfrm>
      </p:grpSpPr>
      <p:sp>
        <p:nvSpPr>
          <p:cNvPr id="48" name="Google Shape;48;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1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1" name="Google Shape;51;p1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52" name="Google Shape;52;p10"/>
          <p:cNvPicPr preferRelativeResize="0"/>
          <p:nvPr/>
        </p:nvPicPr>
        <p:blipFill>
          <a:blip r:embed="rId2">
            <a:alphaModFix/>
          </a:blip>
          <a:stretch>
            <a:fillRect/>
          </a:stretch>
        </p:blipFill>
        <p:spPr>
          <a:xfrm>
            <a:off x="8558365" y="4481191"/>
            <a:ext cx="496376" cy="496387"/>
          </a:xfrm>
          <a:prstGeom prst="rect">
            <a:avLst/>
          </a:prstGeom>
          <a:noFill/>
          <a:ln>
            <a:noFill/>
          </a:ln>
        </p:spPr>
      </p:pic>
      <p:pic>
        <p:nvPicPr>
          <p:cNvPr id="53" name="Google Shape;53;p10"/>
          <p:cNvPicPr preferRelativeResize="0"/>
          <p:nvPr/>
        </p:nvPicPr>
        <p:blipFill>
          <a:blip r:embed="rId3">
            <a:alphaModFix/>
          </a:blip>
          <a:stretch>
            <a:fillRect/>
          </a:stretch>
        </p:blipFill>
        <p:spPr>
          <a:xfrm>
            <a:off x="7812050" y="4517135"/>
            <a:ext cx="849828" cy="4244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Delius Unicase"/>
              <a:buNone/>
              <a:defRPr sz="2800">
                <a:solidFill>
                  <a:schemeClr val="dk1"/>
                </a:solidFill>
                <a:latin typeface="Delius Unicase"/>
                <a:ea typeface="Delius Unicase"/>
                <a:cs typeface="Delius Unicase"/>
                <a:sym typeface="Delius Unicas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oar.sg.fellows@noaa.gov" TargetMode="External"/><Relationship Id="rId4" Type="http://schemas.openxmlformats.org/officeDocument/2006/relationships/hyperlink" Target="https://seagrant.noaa.gov/knaus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ww.opm.gov/forms/pdf_fill/sf85.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hyperlink" Target="mailto:oar.sg.fellows@noaa.gov" TargetMode="External"/><Relationship Id="rId4" Type="http://schemas.openxmlformats.org/officeDocument/2006/relationships/hyperlink" Target="https://seagrant.noaa.gov/knaus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use this Slide Deck</a:t>
            </a:r>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Please use this slide deck when talking to potential students about the Knauss program.</a:t>
            </a:r>
            <a:endParaRPr/>
          </a:p>
          <a:p>
            <a:pPr indent="-342900" lvl="0" marL="457200" rtl="0" algn="l">
              <a:spcBef>
                <a:spcPts val="0"/>
              </a:spcBef>
              <a:spcAft>
                <a:spcPts val="0"/>
              </a:spcAft>
              <a:buSzPts val="1800"/>
              <a:buChar char="●"/>
            </a:pPr>
            <a:r>
              <a:rPr lang="en"/>
              <a:t>We have provided a few slides where you should enter specific information about your program.</a:t>
            </a:r>
            <a:endParaRPr/>
          </a:p>
          <a:p>
            <a:pPr indent="-342900" lvl="0" marL="457200" rtl="0" algn="l">
              <a:spcBef>
                <a:spcPts val="0"/>
              </a:spcBef>
              <a:spcAft>
                <a:spcPts val="0"/>
              </a:spcAft>
              <a:buSzPts val="1800"/>
              <a:buChar char="●"/>
            </a:pPr>
            <a:r>
              <a:rPr lang="en"/>
              <a:t>All other slides should remain the same.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State Level Award details</a:t>
            </a:r>
            <a:endParaRPr/>
          </a:p>
        </p:txBody>
      </p:sp>
      <p:sp>
        <p:nvSpPr>
          <p:cNvPr id="148" name="Google Shape;148;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Suggested information</a:t>
            </a:r>
            <a:endParaRPr/>
          </a:p>
          <a:p>
            <a:pPr indent="-342900" lvl="0" marL="457200" rtl="0" algn="l">
              <a:spcBef>
                <a:spcPts val="1200"/>
              </a:spcBef>
              <a:spcAft>
                <a:spcPts val="0"/>
              </a:spcAft>
              <a:buSzPts val="1800"/>
              <a:buChar char="●"/>
            </a:pPr>
            <a:r>
              <a:rPr lang="en"/>
              <a:t>Is the fellow consider self employed?</a:t>
            </a:r>
            <a:endParaRPr/>
          </a:p>
          <a:p>
            <a:pPr indent="-342900" lvl="0" marL="457200" rtl="0" algn="l">
              <a:spcBef>
                <a:spcPts val="0"/>
              </a:spcBef>
              <a:spcAft>
                <a:spcPts val="0"/>
              </a:spcAft>
              <a:buSzPts val="1800"/>
              <a:buChar char="●"/>
            </a:pPr>
            <a:r>
              <a:rPr lang="en"/>
              <a:t>Will the </a:t>
            </a:r>
            <a:r>
              <a:rPr lang="en"/>
              <a:t>fellow</a:t>
            </a:r>
            <a:r>
              <a:rPr lang="en"/>
              <a:t> be provided benefits?</a:t>
            </a:r>
            <a:endParaRPr/>
          </a:p>
          <a:p>
            <a:pPr indent="-342900" lvl="0" marL="457200" rtl="0" algn="l">
              <a:spcBef>
                <a:spcPts val="0"/>
              </a:spcBef>
              <a:spcAft>
                <a:spcPts val="0"/>
              </a:spcAft>
              <a:buSzPts val="1800"/>
              <a:buChar char="●"/>
            </a:pPr>
            <a:r>
              <a:rPr lang="en"/>
              <a:t>Estimated take home pay</a:t>
            </a:r>
            <a:endParaRPr/>
          </a:p>
          <a:p>
            <a:pPr indent="-342900" lvl="0" marL="457200" rtl="0" algn="l">
              <a:spcBef>
                <a:spcPts val="0"/>
              </a:spcBef>
              <a:spcAft>
                <a:spcPts val="0"/>
              </a:spcAft>
              <a:buSzPts val="1800"/>
              <a:buChar char="●"/>
            </a:pPr>
            <a:r>
              <a:rPr lang="en"/>
              <a:t>Estimated time for </a:t>
            </a:r>
            <a:r>
              <a:rPr lang="en"/>
              <a:t>reimbursements</a:t>
            </a:r>
            <a:r>
              <a:rPr lang="en"/>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Eligibility</a:t>
            </a:r>
            <a:r>
              <a:rPr lang="en"/>
              <a:t> Information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Applicant Eligibility</a:t>
            </a:r>
            <a:endParaRPr/>
          </a:p>
        </p:txBody>
      </p:sp>
      <p:sp>
        <p:nvSpPr>
          <p:cNvPr id="159" name="Google Shape;15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Any student, regardless of citizenship, is eligible to submit to this opportunity if:</a:t>
            </a:r>
            <a:endParaRPr/>
          </a:p>
          <a:p>
            <a:pPr indent="-334327" lvl="0" marL="685800" rtl="0" algn="l">
              <a:spcBef>
                <a:spcPts val="0"/>
              </a:spcBef>
              <a:spcAft>
                <a:spcPts val="0"/>
              </a:spcAft>
              <a:buSzPct val="100000"/>
              <a:buAutoNum type="arabicPeriod"/>
            </a:pPr>
            <a:r>
              <a:rPr lang="en"/>
              <a:t>The student is enrolled towards a degree in a graduate program (Masters, Ph.D. or J.D.);</a:t>
            </a:r>
            <a:endParaRPr/>
          </a:p>
          <a:p>
            <a:pPr indent="-334327" lvl="0" marL="685800" rtl="0" algn="l">
              <a:spcBef>
                <a:spcPts val="0"/>
              </a:spcBef>
              <a:spcAft>
                <a:spcPts val="0"/>
              </a:spcAft>
              <a:buSzPct val="100000"/>
              <a:buAutoNum type="arabicPeriod"/>
            </a:pPr>
            <a:r>
              <a:rPr lang="en"/>
              <a:t>The graduate degree will be awarded through an accredited institution of higher education in the United States or U.S. Territories, and;</a:t>
            </a:r>
            <a:endParaRPr/>
          </a:p>
          <a:p>
            <a:pPr indent="-334327" lvl="0" marL="685800" rtl="0" algn="l">
              <a:spcBef>
                <a:spcPts val="0"/>
              </a:spcBef>
              <a:spcAft>
                <a:spcPts val="0"/>
              </a:spcAft>
              <a:buSzPct val="100000"/>
              <a:buAutoNum type="arabicPeriod"/>
            </a:pPr>
            <a:r>
              <a:rPr lang="en"/>
              <a:t>The student has an interest in ocean, coastal, and Great Lakes resources and in the national policy decisions affecting those resources.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Application submission is through an application to the Sea Grant program in the state in which the student is earning their degree. If there is no Sea Grant program will be assigned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Criteria that affect eligibility</a:t>
            </a:r>
            <a:endParaRPr/>
          </a:p>
        </p:txBody>
      </p:sp>
      <p:sp>
        <p:nvSpPr>
          <p:cNvPr id="165" name="Google Shape;165;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308610" lvl="0" marL="457200" rtl="0" algn="l">
              <a:spcBef>
                <a:spcPts val="0"/>
              </a:spcBef>
              <a:spcAft>
                <a:spcPts val="0"/>
              </a:spcAft>
              <a:buSzPct val="100000"/>
              <a:buChar char="●"/>
            </a:pPr>
            <a:r>
              <a:rPr lang="en"/>
              <a:t>One year fellowship will take place in the National Capital region (DMV). Applicants must be prepared to relocate to the DMV. Non-U.S. citizens are responsible for obtaining the appropriate visa to allow them to work in the Washington, D.C. area during the fellowship period.</a:t>
            </a:r>
            <a:endParaRPr/>
          </a:p>
          <a:p>
            <a:pPr indent="-308610" lvl="0" marL="457200" rtl="0" algn="l">
              <a:spcBef>
                <a:spcPts val="0"/>
              </a:spcBef>
              <a:spcAft>
                <a:spcPts val="0"/>
              </a:spcAft>
              <a:buSzPct val="100000"/>
              <a:buChar char="●"/>
            </a:pPr>
            <a:r>
              <a:rPr lang="en"/>
              <a:t>Foreign nationals and dual citizens please note: while this fellowship is open to all eligible students regardless of nationality, a significant number of participating federal host offices are unable to accept foreign nationals as fellows. While more offices are able to host dual citizens, there may be restrictions. This may reduce the number of placement opportunities available to foreign nationals. Note: Foreign nationals are eligible for both the Executive and Legislative cohort.</a:t>
            </a:r>
            <a:endParaRPr/>
          </a:p>
          <a:p>
            <a:pPr indent="-308610" lvl="0" marL="457200" rtl="0" algn="l">
              <a:spcBef>
                <a:spcPts val="0"/>
              </a:spcBef>
              <a:spcAft>
                <a:spcPts val="0"/>
              </a:spcAft>
              <a:buSzPct val="100000"/>
              <a:buChar char="●"/>
            </a:pPr>
            <a:r>
              <a:rPr lang="en"/>
              <a:t>Applicants must be able to pass a federal background security check (includes arrest record, questions on drug use, and possible review of social media presence)</a:t>
            </a:r>
            <a:endParaRPr/>
          </a:p>
          <a:p>
            <a:pPr indent="-308610" lvl="0" marL="457200" rtl="0" algn="l">
              <a:spcBef>
                <a:spcPts val="0"/>
              </a:spcBef>
              <a:spcAft>
                <a:spcPts val="0"/>
              </a:spcAft>
              <a:buSzPct val="100000"/>
              <a:buChar char="●"/>
            </a:pPr>
            <a:r>
              <a:rPr lang="en"/>
              <a:t>Prior contact/arrangements made with possible host offices before the start of the placement week will be cause for immediate disqualification from the process.</a:t>
            </a:r>
            <a:endParaRPr/>
          </a:p>
          <a:p>
            <a:pPr indent="-308610" lvl="0" marL="457200" rtl="0" algn="l">
              <a:spcBef>
                <a:spcPts val="0"/>
              </a:spcBef>
              <a:spcAft>
                <a:spcPts val="0"/>
              </a:spcAft>
              <a:buSzPct val="164851"/>
              <a:buChar char="●"/>
            </a:pPr>
            <a:r>
              <a:rPr lang="en"/>
              <a:t>Applicants that have been accepted as National Finalists and/or become fellows are not eligible to apply again without the written permission of the NSGO Fellowships Manager, which will only be granted in response to exceptional life events. </a:t>
            </a:r>
            <a:r>
              <a:rPr lang="en" sz="1091"/>
              <a:t>A national finalist is defined as an applicant who goes through the review process and is selected at the national level for the fellowship program. If alternates are selected, they are eligible for re-application if they withdraw prior to accepting a finalist position or are not offered a finalist position and would otherwise still be eligible to apply. Applicants are considered finalists until they are paired with a host office during the placement process.</a:t>
            </a:r>
            <a:endParaRPr sz="109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Foreign national details</a:t>
            </a:r>
            <a:endParaRPr/>
          </a:p>
        </p:txBody>
      </p:sp>
      <p:sp>
        <p:nvSpPr>
          <p:cNvPr id="171" name="Google Shape;171;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Foreign nationals are eligible for both the Executive and Legislative cohort</a:t>
            </a:r>
            <a:endParaRPr/>
          </a:p>
          <a:p>
            <a:pPr indent="-342900" lvl="0" marL="457200" rtl="0" algn="l">
              <a:spcBef>
                <a:spcPts val="0"/>
              </a:spcBef>
              <a:spcAft>
                <a:spcPts val="0"/>
              </a:spcAft>
              <a:buSzPts val="1800"/>
              <a:buChar char="●"/>
            </a:pPr>
            <a:r>
              <a:rPr lang="en"/>
              <a:t>Non-U.S. Citizens are responsible for obtaining the appropriate Visa to allow them to work in the DMV</a:t>
            </a:r>
            <a:endParaRPr/>
          </a:p>
          <a:p>
            <a:pPr indent="-317500" lvl="1" marL="914400" rtl="0" algn="l">
              <a:spcBef>
                <a:spcPts val="0"/>
              </a:spcBef>
              <a:spcAft>
                <a:spcPts val="0"/>
              </a:spcAft>
              <a:buSzPts val="1400"/>
              <a:buChar char="○"/>
            </a:pPr>
            <a:r>
              <a:rPr lang="en"/>
              <a:t>Visa Types (most common)</a:t>
            </a:r>
            <a:endParaRPr/>
          </a:p>
          <a:p>
            <a:pPr indent="-317500" lvl="2" marL="1371600" rtl="0" algn="l">
              <a:spcBef>
                <a:spcPts val="0"/>
              </a:spcBef>
              <a:spcAft>
                <a:spcPts val="0"/>
              </a:spcAft>
              <a:buSzPts val="1400"/>
              <a:buChar char="■"/>
            </a:pPr>
            <a:r>
              <a:rPr lang="en"/>
              <a:t>Student–F1 Visa</a:t>
            </a:r>
            <a:endParaRPr/>
          </a:p>
          <a:p>
            <a:pPr indent="-317500" lvl="2" marL="1371600" rtl="0" algn="l">
              <a:spcBef>
                <a:spcPts val="0"/>
              </a:spcBef>
              <a:spcAft>
                <a:spcPts val="0"/>
              </a:spcAft>
              <a:buSzPts val="1400"/>
              <a:buChar char="■"/>
            </a:pPr>
            <a:r>
              <a:rPr lang="en"/>
              <a:t>Graduate–Optional Practical Training (OPT) Extension</a:t>
            </a:r>
            <a:endParaRPr/>
          </a:p>
          <a:p>
            <a:pPr indent="0" lvl="0" marL="1371600" rtl="0" algn="l">
              <a:spcBef>
                <a:spcPts val="0"/>
              </a:spcBef>
              <a:spcAft>
                <a:spcPts val="0"/>
              </a:spcAft>
              <a:buNone/>
            </a:pPr>
            <a:r>
              <a:t/>
            </a:r>
            <a:endParaRPr/>
          </a:p>
          <a:p>
            <a:pPr indent="-342900" lvl="0" marL="457200" rtl="0" algn="l">
              <a:spcBef>
                <a:spcPts val="0"/>
              </a:spcBef>
              <a:spcAft>
                <a:spcPts val="0"/>
              </a:spcAft>
              <a:buSzPts val="1800"/>
              <a:buChar char="●"/>
            </a:pPr>
            <a:r>
              <a:rPr lang="en"/>
              <a:t>NOTE: </a:t>
            </a:r>
            <a:endParaRPr/>
          </a:p>
          <a:p>
            <a:pPr indent="-317500" lvl="1" marL="914400" rtl="0" algn="l">
              <a:spcBef>
                <a:spcPts val="0"/>
              </a:spcBef>
              <a:spcAft>
                <a:spcPts val="0"/>
              </a:spcAft>
              <a:buSzPts val="1400"/>
              <a:buChar char="○"/>
            </a:pPr>
            <a:r>
              <a:rPr lang="en"/>
              <a:t>A significant number of participating Federal hosts offices are unable to accept foreign nationals as fellows. This may reduce the number of placement opportunities available to </a:t>
            </a:r>
            <a:r>
              <a:rPr lang="en"/>
              <a:t>foreign</a:t>
            </a:r>
            <a:r>
              <a:rPr lang="en"/>
              <a:t> nationals.</a:t>
            </a:r>
            <a:endParaRPr/>
          </a:p>
          <a:p>
            <a:pPr indent="-317500" lvl="1" marL="914400" rtl="0" algn="l">
              <a:spcBef>
                <a:spcPts val="0"/>
              </a:spcBef>
              <a:spcAft>
                <a:spcPts val="0"/>
              </a:spcAft>
              <a:buSzPts val="1400"/>
              <a:buChar char="○"/>
            </a:pPr>
            <a:r>
              <a:rPr lang="en"/>
              <a:t>Due to security regulations, foreign nationals may have restricted access to federal systems and spaces. This includes escort throughout federal facilities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DUAL CITIZEN details</a:t>
            </a:r>
            <a:endParaRPr/>
          </a:p>
        </p:txBody>
      </p:sp>
      <p:sp>
        <p:nvSpPr>
          <p:cNvPr id="177" name="Google Shape;177;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Dual Citizens (US plus another) and </a:t>
            </a:r>
            <a:r>
              <a:rPr lang="en"/>
              <a:t>permanent</a:t>
            </a:r>
            <a:r>
              <a:rPr lang="en"/>
              <a:t> residents are eligible for both the Executive and Legislative cohort</a:t>
            </a:r>
            <a:endParaRPr/>
          </a:p>
          <a:p>
            <a:pPr indent="0" lvl="0" marL="1371600" rtl="0" algn="l">
              <a:spcBef>
                <a:spcPts val="0"/>
              </a:spcBef>
              <a:spcAft>
                <a:spcPts val="0"/>
              </a:spcAft>
              <a:buNone/>
            </a:pPr>
            <a:r>
              <a:t/>
            </a:r>
            <a:endParaRPr/>
          </a:p>
          <a:p>
            <a:pPr indent="-342900" lvl="0" marL="457200" rtl="0" algn="l">
              <a:spcBef>
                <a:spcPts val="0"/>
              </a:spcBef>
              <a:spcAft>
                <a:spcPts val="0"/>
              </a:spcAft>
              <a:buSzPts val="1800"/>
              <a:buChar char="●"/>
            </a:pPr>
            <a:r>
              <a:rPr lang="en"/>
              <a:t>NOTE: </a:t>
            </a:r>
            <a:endParaRPr/>
          </a:p>
          <a:p>
            <a:pPr indent="-317500" lvl="1" marL="914400" rtl="0" algn="l">
              <a:spcBef>
                <a:spcPts val="0"/>
              </a:spcBef>
              <a:spcAft>
                <a:spcPts val="0"/>
              </a:spcAft>
              <a:buSzPts val="1400"/>
              <a:buChar char="○"/>
            </a:pPr>
            <a:r>
              <a:rPr lang="en"/>
              <a:t>A significant number of participating Federal hosts offices are unable to accept Dual </a:t>
            </a:r>
            <a:r>
              <a:rPr lang="en"/>
              <a:t>Citizens</a:t>
            </a:r>
            <a:r>
              <a:rPr lang="en"/>
              <a:t> as fellows. This may reduce the number of placement opportunities available to Dual Citizens.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Application Materials</a:t>
            </a:r>
            <a:endParaRPr/>
          </a:p>
          <a:p>
            <a:pPr indent="0" lvl="0" marL="0" rtl="0" algn="ctr">
              <a:spcBef>
                <a:spcPts val="0"/>
              </a:spcBef>
              <a:spcAft>
                <a:spcPts val="0"/>
              </a:spcAft>
              <a:buNone/>
            </a:pPr>
            <a:r>
              <a:rPr lang="en"/>
              <a:t>And</a:t>
            </a:r>
            <a:endParaRPr/>
          </a:p>
          <a:p>
            <a:pPr indent="0" lvl="0" marL="0" rtl="0" algn="ctr">
              <a:spcBef>
                <a:spcPts val="0"/>
              </a:spcBef>
              <a:spcAft>
                <a:spcPts val="0"/>
              </a:spcAft>
              <a:buNone/>
            </a:pPr>
            <a:r>
              <a:rPr lang="en"/>
              <a:t>Review Criteria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Application Materials</a:t>
            </a:r>
            <a:endParaRPr/>
          </a:p>
        </p:txBody>
      </p:sp>
      <p:sp>
        <p:nvSpPr>
          <p:cNvPr id="188" name="Google Shape;188;p33"/>
          <p:cNvSpPr txBox="1"/>
          <p:nvPr/>
        </p:nvSpPr>
        <p:spPr>
          <a:xfrm>
            <a:off x="1103550" y="4048125"/>
            <a:ext cx="6936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900">
                <a:solidFill>
                  <a:schemeClr val="accent2"/>
                </a:solidFill>
                <a:latin typeface="Delius Unicase"/>
                <a:ea typeface="Delius Unicase"/>
                <a:cs typeface="Delius Unicase"/>
                <a:sym typeface="Delius Unicase"/>
              </a:rPr>
              <a:t>The following is a summary of the NOFO. Please refer to the student guide/NOFO for full text.</a:t>
            </a:r>
            <a:endParaRPr b="1" i="1" sz="900">
              <a:solidFill>
                <a:schemeClr val="accent2"/>
              </a:solidFill>
              <a:latin typeface="Delius Unicase"/>
              <a:ea typeface="Delius Unicase"/>
              <a:cs typeface="Delius Unicase"/>
              <a:sym typeface="Delius Unicase"/>
            </a:endParaRPr>
          </a:p>
        </p:txBody>
      </p:sp>
      <p:graphicFrame>
        <p:nvGraphicFramePr>
          <p:cNvPr id="189" name="Google Shape;189;p33"/>
          <p:cNvGraphicFramePr/>
          <p:nvPr/>
        </p:nvGraphicFramePr>
        <p:xfrm>
          <a:off x="1629125" y="1350900"/>
          <a:ext cx="3000000" cy="3000000"/>
        </p:xfrm>
        <a:graphic>
          <a:graphicData uri="http://schemas.openxmlformats.org/drawingml/2006/table">
            <a:tbl>
              <a:tblPr>
                <a:noFill/>
                <a:tableStyleId>{BC5A38D0-F3B0-4C26-8D3F-7B90D8E0A8D4}</a:tableStyleId>
              </a:tblPr>
              <a:tblGrid>
                <a:gridCol w="1819275"/>
                <a:gridCol w="3609975"/>
              </a:tblGrid>
              <a:tr h="228600">
                <a:tc gridSpan="2">
                  <a:txBody>
                    <a:bodyPr/>
                    <a:lstStyle/>
                    <a:p>
                      <a:pPr indent="0" lvl="0" marL="0" rtl="0" algn="ctr">
                        <a:lnSpc>
                          <a:spcPct val="115000"/>
                        </a:lnSpc>
                        <a:spcBef>
                          <a:spcPts val="0"/>
                        </a:spcBef>
                        <a:spcAft>
                          <a:spcPts val="0"/>
                        </a:spcAft>
                        <a:buNone/>
                      </a:pPr>
                      <a:r>
                        <a:rPr b="1" lang="en" sz="1200">
                          <a:latin typeface="Calibri"/>
                          <a:ea typeface="Calibri"/>
                          <a:cs typeface="Calibri"/>
                          <a:sym typeface="Calibri"/>
                        </a:rPr>
                        <a:t>Project Narrative</a:t>
                      </a:r>
                      <a:endParaRPr b="1" sz="12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hMerge="1"/>
              </a:tr>
              <a:tr h="209550">
                <a:tc gridSpan="2">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TO BE SUBMITTED BY THE STUDENT</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hMerge="1"/>
              </a:tr>
              <a:tr h="209550">
                <a:tc gridSpan="2">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(1) Curriculum vitae</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hMerge="1"/>
              </a:tr>
              <a:tr h="209550">
                <a:tc rowSpan="3">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(2) Personal Education and Career Development Response</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Section Once: Icebreaker</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Section Two: Career Path and Objectives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Section Three: Career Path Experience</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gridSpan="2">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(3) Relevant Coursework and Future Year Plans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hMerge="1"/>
              </a:tr>
              <a:tr h="209550">
                <a:tc gridSpan="2">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(4) Letters of Recommendation</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hMerge="1"/>
              </a:tr>
              <a:tr h="209550">
                <a:tc gridSpan="2">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TO BE SUBMITTED BY THE PROGRAM</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4"/>
                    </a:solidFill>
                  </a:tcPr>
                </a:tc>
                <a:tc hMerge="1"/>
              </a:tr>
              <a:tr h="209550">
                <a:tc gridSpan="2">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(5) Director Letter</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hMerge="1"/>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4"/>
          <p:cNvSpPr txBox="1"/>
          <p:nvPr>
            <p:ph type="title"/>
          </p:nvPr>
        </p:nvSpPr>
        <p:spPr>
          <a:xfrm rot="5400000">
            <a:off x="6418125" y="2012100"/>
            <a:ext cx="4167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 curriculum vitae</a:t>
            </a:r>
            <a:endParaRPr/>
          </a:p>
        </p:txBody>
      </p:sp>
      <p:sp>
        <p:nvSpPr>
          <p:cNvPr id="195" name="Google Shape;195;p34"/>
          <p:cNvSpPr/>
          <p:nvPr/>
        </p:nvSpPr>
        <p:spPr>
          <a:xfrm>
            <a:off x="0" y="4661100"/>
            <a:ext cx="1924800" cy="282600"/>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accent3"/>
                </a:solidFill>
                <a:latin typeface="Montserrat"/>
                <a:ea typeface="Montserrat"/>
                <a:cs typeface="Montserrat"/>
                <a:sym typeface="Montserrat"/>
              </a:rPr>
              <a:t>Submitted by the student</a:t>
            </a:r>
            <a:endParaRPr sz="600">
              <a:solidFill>
                <a:schemeClr val="accent3"/>
              </a:solidFill>
              <a:latin typeface="Montserrat"/>
              <a:ea typeface="Montserrat"/>
              <a:cs typeface="Montserrat"/>
              <a:sym typeface="Montserrat"/>
            </a:endParaRPr>
          </a:p>
        </p:txBody>
      </p:sp>
      <p:graphicFrame>
        <p:nvGraphicFramePr>
          <p:cNvPr id="196" name="Google Shape;196;p34"/>
          <p:cNvGraphicFramePr/>
          <p:nvPr/>
        </p:nvGraphicFramePr>
        <p:xfrm>
          <a:off x="459150" y="895350"/>
          <a:ext cx="3000000" cy="3000000"/>
        </p:xfrm>
        <a:graphic>
          <a:graphicData uri="http://schemas.openxmlformats.org/drawingml/2006/table">
            <a:tbl>
              <a:tblPr>
                <a:noFill/>
                <a:tableStyleId>{BC5A38D0-F3B0-4C26-8D3F-7B90D8E0A8D4}</a:tableStyleId>
              </a:tblPr>
              <a:tblGrid>
                <a:gridCol w="952500"/>
                <a:gridCol w="5953125"/>
              </a:tblGrid>
              <a:tr h="209550">
                <a:tc gridSpan="2">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Curriculum Vitae</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hMerge="1"/>
              </a:tr>
              <a:tr h="371475">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Recommended Length</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Two Page (MAX)</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71475">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Notes</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The student should not include personal contact information or web links to external resources (e.g., LinkedIn, articles, blogs, etc.).</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Points</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10 Points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53340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Point Scale</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The CV does not adequately address the expectations outlined (0); the CV addresses the criterion in a poor or confusing way (1); the CV meets the criterion in an average or expected way (5); the CV meets the criterion in an exceptional way (10)</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343025">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Review Criteria</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-The student has employment, volunteer, or extracurricular activities in academic, applied, research, administration, outreach, or policy positions;</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-The education and experience (personal and professional) in the student’s area of expertise are appropriate to the career stage;</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-The applicant demonstrates academic, professional or personal experiences that are relevant and applicable to serving the American people;</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-The applicant’s experiences show prior leadership roles relevant to their career stage (e.g., student government, faculty committees, advisory committees, professional societies, community initiatives, etc.).</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Pro Tip</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Utilize formating (bold, italics, indentations) to help provide a clear and concise CV.</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rot="5400000">
            <a:off x="6418125" y="2012100"/>
            <a:ext cx="4167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 </a:t>
            </a:r>
            <a:r>
              <a:rPr lang="en"/>
              <a:t>Personal Education and Career Development Response</a:t>
            </a:r>
            <a:endParaRPr/>
          </a:p>
        </p:txBody>
      </p:sp>
      <p:sp>
        <p:nvSpPr>
          <p:cNvPr id="202" name="Google Shape;202;p35"/>
          <p:cNvSpPr/>
          <p:nvPr/>
        </p:nvSpPr>
        <p:spPr>
          <a:xfrm>
            <a:off x="0" y="4661100"/>
            <a:ext cx="1924800" cy="282600"/>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accent3"/>
                </a:solidFill>
                <a:latin typeface="Montserrat"/>
                <a:ea typeface="Montserrat"/>
                <a:cs typeface="Montserrat"/>
                <a:sym typeface="Montserrat"/>
              </a:rPr>
              <a:t>Submitted by the student</a:t>
            </a:r>
            <a:endParaRPr sz="600">
              <a:solidFill>
                <a:schemeClr val="accent3"/>
              </a:solidFill>
              <a:latin typeface="Montserrat"/>
              <a:ea typeface="Montserrat"/>
              <a:cs typeface="Montserrat"/>
              <a:sym typeface="Montserrat"/>
            </a:endParaRPr>
          </a:p>
        </p:txBody>
      </p:sp>
      <p:graphicFrame>
        <p:nvGraphicFramePr>
          <p:cNvPr id="203" name="Google Shape;203;p35"/>
          <p:cNvGraphicFramePr/>
          <p:nvPr/>
        </p:nvGraphicFramePr>
        <p:xfrm>
          <a:off x="195200" y="1190625"/>
          <a:ext cx="3000000" cy="3000000"/>
        </p:xfrm>
        <a:graphic>
          <a:graphicData uri="http://schemas.openxmlformats.org/drawingml/2006/table">
            <a:tbl>
              <a:tblPr>
                <a:noFill/>
                <a:tableStyleId>{BC5A38D0-F3B0-4C26-8D3F-7B90D8E0A8D4}</a:tableStyleId>
              </a:tblPr>
              <a:tblGrid>
                <a:gridCol w="952500"/>
                <a:gridCol w="6467475"/>
              </a:tblGrid>
              <a:tr h="209550">
                <a:tc gridSpan="2">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Summary Table: Personal Education and Career Development Response</a:t>
                      </a:r>
                      <a:endParaRPr b="1"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2C4C9"/>
                    </a:solidFill>
                  </a:tcPr>
                </a:tc>
                <a:tc hMerge="1"/>
              </a:tr>
              <a:tr h="53340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Recommended Length</a:t>
                      </a:r>
                      <a:endParaRPr b="1"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The entirety of the Personal Education and Career Development Responses should not exceed 1,530 words. Each section and subsequent subsection should be answered separately using the section headers below. Section headers will NOT count as part of the overall word count.</a:t>
                      </a:r>
                      <a:endParaRPr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019175">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Notes</a:t>
                      </a:r>
                      <a:endParaRPr b="1"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-The student should emphasize their abilities and expectations of the fellowship experience in terms of their career development.</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-Each section and subsequent subsection should be answered separately using the section headers below. Section headers will not count as part of the overall word count.</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-The student should NOT include personal contact information or web links to external resources (e.g., LinkedIn, articles, blogs, etc.). If included, programs should redact prior to submission.</a:t>
                      </a:r>
                      <a:endParaRPr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695325">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Pro Tip</a:t>
                      </a:r>
                      <a:endParaRPr b="1"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-Read each section carefully and make sure to address the full question being asked.</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-Think beyond just academics, your life experiences (educational, professional and personal) make you the individual you are.</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-Do not repeat your CV, rather expand on it.</a:t>
                      </a:r>
                      <a:endParaRPr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Total Points</a:t>
                      </a:r>
                      <a:endParaRPr b="1"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65 Points</a:t>
                      </a:r>
                      <a:endParaRPr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3" name="Shape 83"/>
        <p:cNvGrpSpPr/>
        <p:nvPr/>
      </p:nvGrpSpPr>
      <p:grpSpPr>
        <a:xfrm>
          <a:off x="0" y="0"/>
          <a:ext cx="0" cy="0"/>
          <a:chOff x="0" y="0"/>
          <a:chExt cx="0" cy="0"/>
        </a:xfrm>
      </p:grpSpPr>
      <p:sp>
        <p:nvSpPr>
          <p:cNvPr id="84" name="Google Shape;84;p1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2026 Sea Grant</a:t>
            </a:r>
            <a:endParaRPr/>
          </a:p>
          <a:p>
            <a:pPr indent="0" lvl="0" marL="0" rtl="0" algn="ctr">
              <a:spcBef>
                <a:spcPts val="0"/>
              </a:spcBef>
              <a:spcAft>
                <a:spcPts val="0"/>
              </a:spcAft>
              <a:buNone/>
            </a:pPr>
            <a:r>
              <a:rPr lang="en"/>
              <a:t>Knauss Fellowship</a:t>
            </a:r>
            <a:endParaRPr/>
          </a:p>
        </p:txBody>
      </p:sp>
      <p:sp>
        <p:nvSpPr>
          <p:cNvPr id="85" name="Google Shape;85;p18"/>
          <p:cNvSpPr txBox="1"/>
          <p:nvPr>
            <p:ph idx="1" type="subTitle"/>
          </p:nvPr>
        </p:nvSpPr>
        <p:spPr>
          <a:xfrm>
            <a:off x="517650" y="3291325"/>
            <a:ext cx="3298200" cy="6780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605"/>
              <a:buNone/>
            </a:pPr>
            <a:r>
              <a:rPr lang="en" sz="1340"/>
              <a:t>PHONE: 240-507-3712</a:t>
            </a:r>
            <a:endParaRPr sz="1340"/>
          </a:p>
          <a:p>
            <a:pPr indent="0" lvl="0" marL="0" rtl="0" algn="ctr">
              <a:lnSpc>
                <a:spcPct val="80000"/>
              </a:lnSpc>
              <a:spcBef>
                <a:spcPts val="0"/>
              </a:spcBef>
              <a:spcAft>
                <a:spcPts val="0"/>
              </a:spcAft>
              <a:buSzPts val="605"/>
              <a:buNone/>
            </a:pPr>
            <a:r>
              <a:rPr lang="en" sz="1340"/>
              <a:t>EMAIL: </a:t>
            </a:r>
            <a:r>
              <a:rPr lang="en" sz="1340" u="sng">
                <a:solidFill>
                  <a:schemeClr val="hlink"/>
                </a:solidFill>
                <a:hlinkClick r:id="rId3"/>
              </a:rPr>
              <a:t>oar.sg.fellows@noaa.gov</a:t>
            </a:r>
            <a:endParaRPr sz="1340"/>
          </a:p>
          <a:p>
            <a:pPr indent="0" lvl="0" marL="0" rtl="0" algn="ctr">
              <a:lnSpc>
                <a:spcPct val="80000"/>
              </a:lnSpc>
              <a:spcBef>
                <a:spcPts val="0"/>
              </a:spcBef>
              <a:spcAft>
                <a:spcPts val="0"/>
              </a:spcAft>
              <a:buSzPts val="605"/>
              <a:buNone/>
            </a:pPr>
            <a:r>
              <a:rPr lang="en" sz="1340" u="sng">
                <a:solidFill>
                  <a:schemeClr val="hlink"/>
                </a:solidFill>
                <a:hlinkClick r:id="rId4"/>
              </a:rPr>
              <a:t>https://seagrant.noaa.gov/knauss</a:t>
            </a:r>
            <a:endParaRPr sz="1340"/>
          </a:p>
        </p:txBody>
      </p:sp>
      <p:sp>
        <p:nvSpPr>
          <p:cNvPr id="86" name="Google Shape;86;p18"/>
          <p:cNvSpPr txBox="1"/>
          <p:nvPr/>
        </p:nvSpPr>
        <p:spPr>
          <a:xfrm>
            <a:off x="200100" y="2797175"/>
            <a:ext cx="3933300" cy="369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Montserrat"/>
                <a:ea typeface="Montserrat"/>
                <a:cs typeface="Montserrat"/>
                <a:sym typeface="Montserrat"/>
              </a:rPr>
              <a:t>NATIONAL SEA GRANT CONTACT INFORMATION</a:t>
            </a:r>
            <a:endParaRPr sz="1200">
              <a:latin typeface="Montserrat"/>
              <a:ea typeface="Montserrat"/>
              <a:cs typeface="Montserrat"/>
              <a:sym typeface="Montserrat"/>
            </a:endParaRPr>
          </a:p>
        </p:txBody>
      </p:sp>
      <p:sp>
        <p:nvSpPr>
          <p:cNvPr id="87" name="Google Shape;87;p18"/>
          <p:cNvSpPr txBox="1"/>
          <p:nvPr>
            <p:ph idx="1" type="subTitle"/>
          </p:nvPr>
        </p:nvSpPr>
        <p:spPr>
          <a:xfrm>
            <a:off x="5346750" y="3291325"/>
            <a:ext cx="3298200" cy="6780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605"/>
              <a:buNone/>
            </a:pPr>
            <a:r>
              <a:rPr lang="en" sz="1340"/>
              <a:t>PHONE: </a:t>
            </a:r>
            <a:endParaRPr sz="1340"/>
          </a:p>
          <a:p>
            <a:pPr indent="0" lvl="0" marL="0" rtl="0" algn="ctr">
              <a:lnSpc>
                <a:spcPct val="80000"/>
              </a:lnSpc>
              <a:spcBef>
                <a:spcPts val="0"/>
              </a:spcBef>
              <a:spcAft>
                <a:spcPts val="0"/>
              </a:spcAft>
              <a:buSzPts val="605"/>
              <a:buNone/>
            </a:pPr>
            <a:r>
              <a:rPr lang="en" sz="1340"/>
              <a:t>EMAIL:</a:t>
            </a:r>
            <a:endParaRPr sz="1340"/>
          </a:p>
          <a:p>
            <a:pPr indent="0" lvl="0" marL="0" rtl="0" algn="ctr">
              <a:lnSpc>
                <a:spcPct val="80000"/>
              </a:lnSpc>
              <a:spcBef>
                <a:spcPts val="0"/>
              </a:spcBef>
              <a:spcAft>
                <a:spcPts val="0"/>
              </a:spcAft>
              <a:buSzPts val="605"/>
              <a:buNone/>
            </a:pPr>
            <a:r>
              <a:t/>
            </a:r>
            <a:endParaRPr sz="1340"/>
          </a:p>
        </p:txBody>
      </p:sp>
      <p:sp>
        <p:nvSpPr>
          <p:cNvPr id="88" name="Google Shape;88;p18"/>
          <p:cNvSpPr txBox="1"/>
          <p:nvPr/>
        </p:nvSpPr>
        <p:spPr>
          <a:xfrm>
            <a:off x="5029200" y="2797175"/>
            <a:ext cx="3933300" cy="369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Montserrat"/>
                <a:ea typeface="Montserrat"/>
                <a:cs typeface="Montserrat"/>
                <a:sym typeface="Montserrat"/>
              </a:rPr>
              <a:t>LOCAL</a:t>
            </a:r>
            <a:r>
              <a:rPr lang="en" sz="1200">
                <a:latin typeface="Montserrat"/>
                <a:ea typeface="Montserrat"/>
                <a:cs typeface="Montserrat"/>
                <a:sym typeface="Montserrat"/>
              </a:rPr>
              <a:t> SEA GRANT CONTACT INFORMATION</a:t>
            </a:r>
            <a:endParaRPr sz="1200">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6"/>
          <p:cNvSpPr txBox="1"/>
          <p:nvPr>
            <p:ph type="title"/>
          </p:nvPr>
        </p:nvSpPr>
        <p:spPr>
          <a:xfrm rot="5400000">
            <a:off x="6418125" y="2012100"/>
            <a:ext cx="4167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 Personal Education and Career Development Response</a:t>
            </a:r>
            <a:endParaRPr/>
          </a:p>
        </p:txBody>
      </p:sp>
      <p:sp>
        <p:nvSpPr>
          <p:cNvPr id="209" name="Google Shape;209;p36"/>
          <p:cNvSpPr/>
          <p:nvPr/>
        </p:nvSpPr>
        <p:spPr>
          <a:xfrm>
            <a:off x="0" y="4661100"/>
            <a:ext cx="1924800" cy="282600"/>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accent3"/>
                </a:solidFill>
                <a:latin typeface="Montserrat"/>
                <a:ea typeface="Montserrat"/>
                <a:cs typeface="Montserrat"/>
                <a:sym typeface="Montserrat"/>
              </a:rPr>
              <a:t>Submitted by the student</a:t>
            </a:r>
            <a:endParaRPr sz="600">
              <a:solidFill>
                <a:schemeClr val="accent3"/>
              </a:solidFill>
              <a:latin typeface="Montserrat"/>
              <a:ea typeface="Montserrat"/>
              <a:cs typeface="Montserrat"/>
              <a:sym typeface="Montserrat"/>
            </a:endParaRPr>
          </a:p>
        </p:txBody>
      </p:sp>
      <p:graphicFrame>
        <p:nvGraphicFramePr>
          <p:cNvPr id="210" name="Google Shape;210;p36"/>
          <p:cNvGraphicFramePr/>
          <p:nvPr/>
        </p:nvGraphicFramePr>
        <p:xfrm>
          <a:off x="259425" y="894300"/>
          <a:ext cx="3000000" cy="3000000"/>
        </p:xfrm>
        <a:graphic>
          <a:graphicData uri="http://schemas.openxmlformats.org/drawingml/2006/table">
            <a:tbl>
              <a:tblPr>
                <a:noFill/>
                <a:tableStyleId>{BC5A38D0-F3B0-4C26-8D3F-7B90D8E0A8D4}</a:tableStyleId>
              </a:tblPr>
              <a:tblGrid>
                <a:gridCol w="845675"/>
                <a:gridCol w="3214425"/>
                <a:gridCol w="3735600"/>
              </a:tblGrid>
              <a:tr h="274725">
                <a:tc gridSpan="3">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Section One: Ice Breaker</a:t>
                      </a:r>
                      <a:endParaRPr b="1"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hMerge="1"/>
                <a:tc hMerge="1"/>
              </a:tr>
              <a:tr h="274725">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Label</a:t>
                      </a:r>
                      <a:endParaRPr b="1"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i="1" lang="en" sz="1000">
                          <a:latin typeface="Calibri"/>
                          <a:ea typeface="Calibri"/>
                          <a:cs typeface="Calibri"/>
                          <a:sym typeface="Calibri"/>
                        </a:rPr>
                        <a:t>1A</a:t>
                      </a:r>
                      <a:endParaRPr i="1"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i="1" lang="en" sz="1000">
                          <a:latin typeface="Calibri"/>
                          <a:ea typeface="Calibri"/>
                          <a:cs typeface="Calibri"/>
                          <a:sym typeface="Calibri"/>
                        </a:rPr>
                        <a:t>1B</a:t>
                      </a:r>
                      <a:endParaRPr i="1"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49950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Recommended Length</a:t>
                      </a:r>
                      <a:endParaRPr b="1"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20 Words</a:t>
                      </a:r>
                      <a:endParaRPr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5 Words MAX (strict word count)</a:t>
                      </a:r>
                      <a:endParaRPr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49950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Prompt</a:t>
                      </a:r>
                      <a:endParaRPr b="1"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The student should use one sentence to describe themselves.</a:t>
                      </a:r>
                      <a:endParaRPr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The student should list five adjectives that someone with a close personal connection (coworker, supervisor, etc.) would use to describe them.</a:t>
                      </a:r>
                      <a:endParaRPr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49950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Review Criteria</a:t>
                      </a:r>
                      <a:endParaRPr b="1"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gridSpan="2">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-The student demonstrates creative thinking and a willingness to think outside the box.</a:t>
                      </a:r>
                      <a:endParaRPr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hMerge="1"/>
              </a:tr>
              <a:tr h="274725">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Points</a:t>
                      </a:r>
                      <a:endParaRPr b="1"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gridSpan="2">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5 Points</a:t>
                      </a:r>
                      <a:endParaRPr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hMerge="1"/>
              </a:tr>
              <a:tr h="49950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Point Scale</a:t>
                      </a:r>
                      <a:endParaRPr b="1"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gridSpan="2">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The answer does not adequately address the expectations outlined (0); the answer addresses the criterion in a poor or confusing way (1); the answer meets the criterion in an average or expected way (3); the answer meets the criterion in an exceptional way (5).</a:t>
                      </a:r>
                      <a:endParaRPr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hMerge="1"/>
              </a:tr>
              <a:tr h="274725">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Pro Tip</a:t>
                      </a:r>
                      <a:endParaRPr b="1"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Think outside the box and be creative!</a:t>
                      </a:r>
                      <a:endParaRPr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Actually ask someone who you trust to give you a few words.</a:t>
                      </a:r>
                      <a:endParaRPr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rot="5400000">
            <a:off x="6418125" y="2012100"/>
            <a:ext cx="4167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 Personal Education and Career Development Response</a:t>
            </a:r>
            <a:endParaRPr/>
          </a:p>
        </p:txBody>
      </p:sp>
      <p:sp>
        <p:nvSpPr>
          <p:cNvPr id="216" name="Google Shape;216;p37"/>
          <p:cNvSpPr/>
          <p:nvPr/>
        </p:nvSpPr>
        <p:spPr>
          <a:xfrm>
            <a:off x="0" y="4661100"/>
            <a:ext cx="1924800" cy="282600"/>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accent3"/>
                </a:solidFill>
                <a:latin typeface="Montserrat"/>
                <a:ea typeface="Montserrat"/>
                <a:cs typeface="Montserrat"/>
                <a:sym typeface="Montserrat"/>
              </a:rPr>
              <a:t>Submitted by the student</a:t>
            </a:r>
            <a:endParaRPr sz="600">
              <a:solidFill>
                <a:schemeClr val="accent3"/>
              </a:solidFill>
              <a:latin typeface="Montserrat"/>
              <a:ea typeface="Montserrat"/>
              <a:cs typeface="Montserrat"/>
              <a:sym typeface="Montserrat"/>
            </a:endParaRPr>
          </a:p>
        </p:txBody>
      </p:sp>
      <p:graphicFrame>
        <p:nvGraphicFramePr>
          <p:cNvPr id="217" name="Google Shape;217;p37"/>
          <p:cNvGraphicFramePr/>
          <p:nvPr/>
        </p:nvGraphicFramePr>
        <p:xfrm>
          <a:off x="59650" y="45375"/>
          <a:ext cx="3000000" cy="3000000"/>
        </p:xfrm>
        <a:graphic>
          <a:graphicData uri="http://schemas.openxmlformats.org/drawingml/2006/table">
            <a:tbl>
              <a:tblPr>
                <a:noFill/>
                <a:tableStyleId>{BC5A38D0-F3B0-4C26-8D3F-7B90D8E0A8D4}</a:tableStyleId>
              </a:tblPr>
              <a:tblGrid>
                <a:gridCol w="422750"/>
                <a:gridCol w="2840850"/>
                <a:gridCol w="2578750"/>
                <a:gridCol w="2274375"/>
              </a:tblGrid>
              <a:tr h="249325">
                <a:tc gridSpan="4">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Section Two: Career Path and Objectives</a:t>
                      </a:r>
                      <a:endParaRPr b="1"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hMerge="1"/>
                <a:tc hMerge="1"/>
                <a:tc hMerge="1"/>
              </a:tr>
              <a:tr h="249325">
                <a:tc>
                  <a:txBody>
                    <a:bodyPr/>
                    <a:lstStyle/>
                    <a:p>
                      <a:pPr indent="0" lvl="0" marL="0" rtl="0" algn="l">
                        <a:lnSpc>
                          <a:spcPct val="115000"/>
                        </a:lnSpc>
                        <a:spcBef>
                          <a:spcPts val="0"/>
                        </a:spcBef>
                        <a:spcAft>
                          <a:spcPts val="0"/>
                        </a:spcAft>
                        <a:buNone/>
                      </a:pPr>
                      <a:r>
                        <a:rPr b="1" lang="en" sz="800">
                          <a:latin typeface="Calibri"/>
                          <a:ea typeface="Calibri"/>
                          <a:cs typeface="Calibri"/>
                          <a:sym typeface="Calibri"/>
                        </a:rPr>
                        <a:t>Label</a:t>
                      </a:r>
                      <a:endParaRPr b="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i="1" lang="en" sz="800">
                          <a:latin typeface="Calibri"/>
                          <a:ea typeface="Calibri"/>
                          <a:cs typeface="Calibri"/>
                          <a:sym typeface="Calibri"/>
                        </a:rPr>
                        <a:t>2A</a:t>
                      </a:r>
                      <a:endParaRPr i="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i="1" lang="en" sz="800">
                          <a:latin typeface="Calibri"/>
                          <a:ea typeface="Calibri"/>
                          <a:cs typeface="Calibri"/>
                          <a:sym typeface="Calibri"/>
                        </a:rPr>
                        <a:t>2B</a:t>
                      </a:r>
                      <a:endParaRPr i="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i="1" lang="en" sz="800">
                          <a:latin typeface="Calibri"/>
                          <a:ea typeface="Calibri"/>
                          <a:cs typeface="Calibri"/>
                          <a:sym typeface="Calibri"/>
                        </a:rPr>
                        <a:t>2C</a:t>
                      </a:r>
                      <a:endParaRPr i="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555350">
                <a:tc>
                  <a:txBody>
                    <a:bodyPr/>
                    <a:lstStyle/>
                    <a:p>
                      <a:pPr indent="0" lvl="0" marL="0" rtl="0" algn="l">
                        <a:lnSpc>
                          <a:spcPct val="115000"/>
                        </a:lnSpc>
                        <a:spcBef>
                          <a:spcPts val="0"/>
                        </a:spcBef>
                        <a:spcAft>
                          <a:spcPts val="0"/>
                        </a:spcAft>
                        <a:buNone/>
                      </a:pPr>
                      <a:r>
                        <a:rPr b="1" lang="en" sz="800">
                          <a:latin typeface="Calibri"/>
                          <a:ea typeface="Calibri"/>
                          <a:cs typeface="Calibri"/>
                          <a:sym typeface="Calibri"/>
                        </a:rPr>
                        <a:t>Recommended Length</a:t>
                      </a:r>
                      <a:endParaRPr b="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gridSpan="3">
                  <a:txBody>
                    <a:bodyPr/>
                    <a:lstStyle/>
                    <a:p>
                      <a:pPr indent="0" lvl="0" marL="0" rtl="0" algn="ctr">
                        <a:lnSpc>
                          <a:spcPct val="115000"/>
                        </a:lnSpc>
                        <a:spcBef>
                          <a:spcPts val="0"/>
                        </a:spcBef>
                        <a:spcAft>
                          <a:spcPts val="0"/>
                        </a:spcAft>
                        <a:buNone/>
                      </a:pPr>
                      <a:r>
                        <a:rPr lang="en" sz="800">
                          <a:latin typeface="Calibri"/>
                          <a:ea typeface="Calibri"/>
                          <a:cs typeface="Calibri"/>
                          <a:sym typeface="Calibri"/>
                        </a:rPr>
                        <a:t>The recommended word count for each prompt is 250 words. Each prompt should be answered separately using the section headers. Section headers will NOT count as part of the overall word count.</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hMerge="1"/>
                <a:tc hMerge="1"/>
              </a:tr>
              <a:tr h="1065350">
                <a:tc>
                  <a:txBody>
                    <a:bodyPr/>
                    <a:lstStyle/>
                    <a:p>
                      <a:pPr indent="0" lvl="0" marL="0" rtl="0" algn="l">
                        <a:lnSpc>
                          <a:spcPct val="115000"/>
                        </a:lnSpc>
                        <a:spcBef>
                          <a:spcPts val="0"/>
                        </a:spcBef>
                        <a:spcAft>
                          <a:spcPts val="0"/>
                        </a:spcAft>
                        <a:buNone/>
                      </a:pPr>
                      <a:r>
                        <a:rPr b="1" lang="en" sz="800">
                          <a:latin typeface="Calibri"/>
                          <a:ea typeface="Calibri"/>
                          <a:cs typeface="Calibri"/>
                          <a:sym typeface="Calibri"/>
                        </a:rPr>
                        <a:t>Prompt</a:t>
                      </a:r>
                      <a:endParaRPr b="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The student should discuss any experience(s) (researcher or otherwise) that support or relate to the mission of the National Sea Grant College Program or the state Sea Grant program (the student does not have to have had a direct connection to Sea Grant). The student should emphasize (if relevant) any experience with extending and distilling science for non-scientific audiences.</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The student should discuss their interest in the Knauss Fellowship with a specific focus on how the Knauss Fellowship supports the student’s career pathway. The student should focus on how the Knauss Program would further support their development as a professional.</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The student should discuss the transferable skills (skills that can be applied across a variety of disciplines) that they would bring to the Knauss Fellowship. In this response, students should highlight experiences from their personal, professional and academic background.</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336750">
                <a:tc>
                  <a:txBody>
                    <a:bodyPr/>
                    <a:lstStyle/>
                    <a:p>
                      <a:pPr indent="0" lvl="0" marL="0" rtl="0" algn="l">
                        <a:lnSpc>
                          <a:spcPct val="115000"/>
                        </a:lnSpc>
                        <a:spcBef>
                          <a:spcPts val="0"/>
                        </a:spcBef>
                        <a:spcAft>
                          <a:spcPts val="0"/>
                        </a:spcAft>
                        <a:buNone/>
                      </a:pPr>
                      <a:r>
                        <a:rPr b="1" lang="en" sz="800">
                          <a:latin typeface="Calibri"/>
                          <a:ea typeface="Calibri"/>
                          <a:cs typeface="Calibri"/>
                          <a:sym typeface="Calibri"/>
                        </a:rPr>
                        <a:t>Review Criteria</a:t>
                      </a:r>
                      <a:endParaRPr b="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-The student clearly links experiences to the mission of Sea Grant (national or state);</a:t>
                      </a:r>
                      <a:endParaRPr sz="800">
                        <a:latin typeface="Calibri"/>
                        <a:ea typeface="Calibri"/>
                        <a:cs typeface="Calibri"/>
                        <a:sym typeface="Calibri"/>
                      </a:endParaRPr>
                    </a:p>
                    <a:p>
                      <a:pPr indent="0" lvl="0" marL="0" rtl="0" algn="l">
                        <a:lnSpc>
                          <a:spcPct val="115000"/>
                        </a:lnSpc>
                        <a:spcBef>
                          <a:spcPts val="0"/>
                        </a:spcBef>
                        <a:spcAft>
                          <a:spcPts val="0"/>
                        </a:spcAft>
                        <a:buNone/>
                      </a:pPr>
                      <a:r>
                        <a:rPr lang="en" sz="800">
                          <a:latin typeface="Calibri"/>
                          <a:ea typeface="Calibri"/>
                          <a:cs typeface="Calibri"/>
                          <a:sym typeface="Calibri"/>
                        </a:rPr>
                        <a:t>-the student demonstrates their ability to convey scientific knowledge in broader, non-scientific contexts;</a:t>
                      </a:r>
                      <a:endParaRPr sz="800">
                        <a:latin typeface="Calibri"/>
                        <a:ea typeface="Calibri"/>
                        <a:cs typeface="Calibri"/>
                        <a:sym typeface="Calibri"/>
                      </a:endParaRPr>
                    </a:p>
                    <a:p>
                      <a:pPr indent="0" lvl="0" marL="0" rtl="0" algn="l">
                        <a:lnSpc>
                          <a:spcPct val="115000"/>
                        </a:lnSpc>
                        <a:spcBef>
                          <a:spcPts val="0"/>
                        </a:spcBef>
                        <a:spcAft>
                          <a:spcPts val="0"/>
                        </a:spcAft>
                        <a:buNone/>
                      </a:pPr>
                      <a:r>
                        <a:rPr lang="en" sz="800">
                          <a:latin typeface="Calibri"/>
                          <a:ea typeface="Calibri"/>
                          <a:cs typeface="Calibri"/>
                          <a:sym typeface="Calibri"/>
                        </a:rPr>
                        <a:t>-the student demonstrates creative thinking, analytical skill, and/or indicates their capacity and willingness to make connections between science and broader economic, social, and political issues.</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-The student demonstrates an understanding of the Knauss Fellowship program;</a:t>
                      </a:r>
                      <a:endParaRPr sz="800">
                        <a:latin typeface="Calibri"/>
                        <a:ea typeface="Calibri"/>
                        <a:cs typeface="Calibri"/>
                        <a:sym typeface="Calibri"/>
                      </a:endParaRPr>
                    </a:p>
                    <a:p>
                      <a:pPr indent="0" lvl="0" marL="0" rtl="0" algn="l">
                        <a:lnSpc>
                          <a:spcPct val="115000"/>
                        </a:lnSpc>
                        <a:spcBef>
                          <a:spcPts val="0"/>
                        </a:spcBef>
                        <a:spcAft>
                          <a:spcPts val="0"/>
                        </a:spcAft>
                        <a:buNone/>
                      </a:pPr>
                      <a:r>
                        <a:rPr lang="en" sz="800">
                          <a:latin typeface="Calibri"/>
                          <a:ea typeface="Calibri"/>
                          <a:cs typeface="Calibri"/>
                          <a:sym typeface="Calibri"/>
                        </a:rPr>
                        <a:t>-the career path and objectives demonstrates the student’s broad personal and professional background;</a:t>
                      </a:r>
                      <a:endParaRPr sz="800">
                        <a:latin typeface="Calibri"/>
                        <a:ea typeface="Calibri"/>
                        <a:cs typeface="Calibri"/>
                        <a:sym typeface="Calibri"/>
                      </a:endParaRPr>
                    </a:p>
                    <a:p>
                      <a:pPr indent="0" lvl="0" marL="0" rtl="0" algn="l">
                        <a:lnSpc>
                          <a:spcPct val="115000"/>
                        </a:lnSpc>
                        <a:spcBef>
                          <a:spcPts val="0"/>
                        </a:spcBef>
                        <a:spcAft>
                          <a:spcPts val="0"/>
                        </a:spcAft>
                        <a:buNone/>
                      </a:pPr>
                      <a:r>
                        <a:rPr lang="en" sz="800">
                          <a:latin typeface="Calibri"/>
                          <a:ea typeface="Calibri"/>
                          <a:cs typeface="Calibri"/>
                          <a:sym typeface="Calibri"/>
                        </a:rPr>
                        <a:t>-the student clearly articulates their career or professional goals;</a:t>
                      </a:r>
                      <a:endParaRPr sz="800">
                        <a:latin typeface="Calibri"/>
                        <a:ea typeface="Calibri"/>
                        <a:cs typeface="Calibri"/>
                        <a:sym typeface="Calibri"/>
                      </a:endParaRPr>
                    </a:p>
                    <a:p>
                      <a:pPr indent="0" lvl="0" marL="0" rtl="0" algn="l">
                        <a:lnSpc>
                          <a:spcPct val="115000"/>
                        </a:lnSpc>
                        <a:spcBef>
                          <a:spcPts val="0"/>
                        </a:spcBef>
                        <a:spcAft>
                          <a:spcPts val="0"/>
                        </a:spcAft>
                        <a:buNone/>
                      </a:pPr>
                      <a:r>
                        <a:rPr lang="en" sz="800">
                          <a:latin typeface="Calibri"/>
                          <a:ea typeface="Calibri"/>
                          <a:cs typeface="Calibri"/>
                          <a:sym typeface="Calibri"/>
                        </a:rPr>
                        <a:t>-the student is specific, direct, and concise while discussing what they would bring to and gain from the Knauss Fellowship.</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-The skill set demonstrated will provide a foundation for success in the Knauss fellowship;</a:t>
                      </a:r>
                      <a:endParaRPr sz="800">
                        <a:latin typeface="Calibri"/>
                        <a:ea typeface="Calibri"/>
                        <a:cs typeface="Calibri"/>
                        <a:sym typeface="Calibri"/>
                      </a:endParaRPr>
                    </a:p>
                    <a:p>
                      <a:pPr indent="0" lvl="0" marL="0" rtl="0" algn="l">
                        <a:lnSpc>
                          <a:spcPct val="115000"/>
                        </a:lnSpc>
                        <a:spcBef>
                          <a:spcPts val="0"/>
                        </a:spcBef>
                        <a:spcAft>
                          <a:spcPts val="0"/>
                        </a:spcAft>
                        <a:buNone/>
                      </a:pPr>
                      <a:r>
                        <a:rPr lang="en" sz="800">
                          <a:latin typeface="Calibri"/>
                          <a:ea typeface="Calibri"/>
                          <a:cs typeface="Calibri"/>
                          <a:sym typeface="Calibri"/>
                        </a:rPr>
                        <a:t>-the student is specific, direct, and concise while discussing the skills they have cultivated throughout their career.</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49325">
                <a:tc>
                  <a:txBody>
                    <a:bodyPr/>
                    <a:lstStyle/>
                    <a:p>
                      <a:pPr indent="0" lvl="0" marL="0" rtl="0" algn="l">
                        <a:lnSpc>
                          <a:spcPct val="115000"/>
                        </a:lnSpc>
                        <a:spcBef>
                          <a:spcPts val="0"/>
                        </a:spcBef>
                        <a:spcAft>
                          <a:spcPts val="0"/>
                        </a:spcAft>
                        <a:buNone/>
                      </a:pPr>
                      <a:r>
                        <a:rPr b="1" lang="en" sz="800">
                          <a:latin typeface="Calibri"/>
                          <a:ea typeface="Calibri"/>
                          <a:cs typeface="Calibri"/>
                          <a:sym typeface="Calibri"/>
                        </a:rPr>
                        <a:t>Points</a:t>
                      </a:r>
                      <a:endParaRPr b="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10 Points</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10 Points</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10 Points</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85325">
                <a:tc>
                  <a:txBody>
                    <a:bodyPr/>
                    <a:lstStyle/>
                    <a:p>
                      <a:pPr indent="0" lvl="0" marL="0" rtl="0" algn="l">
                        <a:lnSpc>
                          <a:spcPct val="115000"/>
                        </a:lnSpc>
                        <a:spcBef>
                          <a:spcPts val="0"/>
                        </a:spcBef>
                        <a:spcAft>
                          <a:spcPts val="0"/>
                        </a:spcAft>
                        <a:buNone/>
                      </a:pPr>
                      <a:r>
                        <a:rPr b="1" lang="en" sz="800">
                          <a:latin typeface="Calibri"/>
                          <a:ea typeface="Calibri"/>
                          <a:cs typeface="Calibri"/>
                          <a:sym typeface="Calibri"/>
                        </a:rPr>
                        <a:t>Point Scale</a:t>
                      </a:r>
                      <a:endParaRPr b="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gridSpan="3">
                  <a:txBody>
                    <a:bodyPr/>
                    <a:lstStyle/>
                    <a:p>
                      <a:pPr indent="0" lvl="0" marL="0" rtl="0" algn="ctr">
                        <a:lnSpc>
                          <a:spcPct val="115000"/>
                        </a:lnSpc>
                        <a:spcBef>
                          <a:spcPts val="0"/>
                        </a:spcBef>
                        <a:spcAft>
                          <a:spcPts val="0"/>
                        </a:spcAft>
                        <a:buNone/>
                      </a:pPr>
                      <a:r>
                        <a:rPr lang="en" sz="800">
                          <a:latin typeface="Calibri"/>
                          <a:ea typeface="Calibri"/>
                          <a:cs typeface="Calibri"/>
                          <a:sym typeface="Calibri"/>
                        </a:rPr>
                        <a:t>The answer does not adequately address the expectations outlined below (0); the answer address the criterion in a poor or confusing way (1); the answer meets the criterion in an average or expected way (5); the answer meets the criterion in an exceptional way (10).</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hMerge="1"/>
                <a:tc hMerge="1"/>
              </a:tr>
              <a:tr h="385325">
                <a:tc>
                  <a:txBody>
                    <a:bodyPr/>
                    <a:lstStyle/>
                    <a:p>
                      <a:pPr indent="0" lvl="0" marL="0" rtl="0" algn="l">
                        <a:lnSpc>
                          <a:spcPct val="115000"/>
                        </a:lnSpc>
                        <a:spcBef>
                          <a:spcPts val="0"/>
                        </a:spcBef>
                        <a:spcAft>
                          <a:spcPts val="0"/>
                        </a:spcAft>
                        <a:buNone/>
                      </a:pPr>
                      <a:r>
                        <a:rPr b="1" lang="en" sz="800">
                          <a:latin typeface="Calibri"/>
                          <a:ea typeface="Calibri"/>
                          <a:cs typeface="Calibri"/>
                          <a:sym typeface="Calibri"/>
                        </a:rPr>
                        <a:t>Pro Tip</a:t>
                      </a:r>
                      <a:endParaRPr b="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Review the mission of both the National Sea Grant Program and the state through which you are applying.</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Be specific about why Knauss. If you are unsure, explore how Knauss will help define or guide your career.</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Tell us what you would bring to Knauss.</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8"/>
          <p:cNvSpPr txBox="1"/>
          <p:nvPr>
            <p:ph type="title"/>
          </p:nvPr>
        </p:nvSpPr>
        <p:spPr>
          <a:xfrm rot="5400000">
            <a:off x="6418125" y="2012100"/>
            <a:ext cx="4167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 Personal Education and Career Development Response</a:t>
            </a:r>
            <a:endParaRPr/>
          </a:p>
        </p:txBody>
      </p:sp>
      <p:sp>
        <p:nvSpPr>
          <p:cNvPr id="223" name="Google Shape;223;p38"/>
          <p:cNvSpPr/>
          <p:nvPr/>
        </p:nvSpPr>
        <p:spPr>
          <a:xfrm>
            <a:off x="0" y="4661100"/>
            <a:ext cx="1924800" cy="282600"/>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accent3"/>
                </a:solidFill>
                <a:latin typeface="Montserrat"/>
                <a:ea typeface="Montserrat"/>
                <a:cs typeface="Montserrat"/>
                <a:sym typeface="Montserrat"/>
              </a:rPr>
              <a:t>Submitted by the student</a:t>
            </a:r>
            <a:endParaRPr sz="600">
              <a:solidFill>
                <a:schemeClr val="accent3"/>
              </a:solidFill>
              <a:latin typeface="Montserrat"/>
              <a:ea typeface="Montserrat"/>
              <a:cs typeface="Montserrat"/>
              <a:sym typeface="Montserrat"/>
            </a:endParaRPr>
          </a:p>
        </p:txBody>
      </p:sp>
      <p:graphicFrame>
        <p:nvGraphicFramePr>
          <p:cNvPr id="224" name="Google Shape;224;p38"/>
          <p:cNvGraphicFramePr/>
          <p:nvPr/>
        </p:nvGraphicFramePr>
        <p:xfrm>
          <a:off x="38250" y="38250"/>
          <a:ext cx="3000000" cy="3000000"/>
        </p:xfrm>
        <a:graphic>
          <a:graphicData uri="http://schemas.openxmlformats.org/drawingml/2006/table">
            <a:tbl>
              <a:tblPr>
                <a:noFill/>
                <a:tableStyleId>{BC5A38D0-F3B0-4C26-8D3F-7B90D8E0A8D4}</a:tableStyleId>
              </a:tblPr>
              <a:tblGrid>
                <a:gridCol w="423300"/>
                <a:gridCol w="2844525"/>
                <a:gridCol w="2582100"/>
                <a:gridCol w="2277325"/>
              </a:tblGrid>
              <a:tr h="267750">
                <a:tc gridSpan="4">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Section Three: Career Path Experience</a:t>
                      </a:r>
                      <a:endParaRPr b="1"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hMerge="1"/>
                <a:tc hMerge="1"/>
                <a:tc hMerge="1"/>
              </a:tr>
              <a:tr h="267750">
                <a:tc>
                  <a:txBody>
                    <a:bodyPr/>
                    <a:lstStyle/>
                    <a:p>
                      <a:pPr indent="0" lvl="0" marL="0" rtl="0" algn="l">
                        <a:lnSpc>
                          <a:spcPct val="115000"/>
                        </a:lnSpc>
                        <a:spcBef>
                          <a:spcPts val="0"/>
                        </a:spcBef>
                        <a:spcAft>
                          <a:spcPts val="0"/>
                        </a:spcAft>
                        <a:buNone/>
                      </a:pPr>
                      <a:r>
                        <a:rPr b="1" lang="en" sz="800">
                          <a:latin typeface="Calibri"/>
                          <a:ea typeface="Calibri"/>
                          <a:cs typeface="Calibri"/>
                          <a:sym typeface="Calibri"/>
                        </a:rPr>
                        <a:t>Label</a:t>
                      </a:r>
                      <a:endParaRPr b="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i="1" lang="en" sz="800">
                          <a:latin typeface="Calibri"/>
                          <a:ea typeface="Calibri"/>
                          <a:cs typeface="Calibri"/>
                          <a:sym typeface="Calibri"/>
                        </a:rPr>
                        <a:t>3A</a:t>
                      </a:r>
                      <a:endParaRPr i="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i="1" lang="en" sz="800">
                          <a:latin typeface="Calibri"/>
                          <a:ea typeface="Calibri"/>
                          <a:cs typeface="Calibri"/>
                          <a:sym typeface="Calibri"/>
                        </a:rPr>
                        <a:t>3B</a:t>
                      </a:r>
                      <a:endParaRPr i="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i="1" lang="en" sz="800">
                          <a:latin typeface="Calibri"/>
                          <a:ea typeface="Calibri"/>
                          <a:cs typeface="Calibri"/>
                          <a:sym typeface="Calibri"/>
                        </a:rPr>
                        <a:t>3C</a:t>
                      </a:r>
                      <a:endParaRPr i="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596375">
                <a:tc>
                  <a:txBody>
                    <a:bodyPr/>
                    <a:lstStyle/>
                    <a:p>
                      <a:pPr indent="0" lvl="0" marL="0" rtl="0" algn="l">
                        <a:lnSpc>
                          <a:spcPct val="115000"/>
                        </a:lnSpc>
                        <a:spcBef>
                          <a:spcPts val="0"/>
                        </a:spcBef>
                        <a:spcAft>
                          <a:spcPts val="0"/>
                        </a:spcAft>
                        <a:buNone/>
                      </a:pPr>
                      <a:r>
                        <a:rPr b="1" lang="en" sz="800">
                          <a:latin typeface="Calibri"/>
                          <a:ea typeface="Calibri"/>
                          <a:cs typeface="Calibri"/>
                          <a:sym typeface="Calibri"/>
                        </a:rPr>
                        <a:t>Recom-mended Length</a:t>
                      </a:r>
                      <a:endParaRPr b="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gridSpan="3">
                  <a:txBody>
                    <a:bodyPr/>
                    <a:lstStyle/>
                    <a:p>
                      <a:pPr indent="0" lvl="0" marL="0" rtl="0" algn="ctr">
                        <a:lnSpc>
                          <a:spcPct val="115000"/>
                        </a:lnSpc>
                        <a:spcBef>
                          <a:spcPts val="0"/>
                        </a:spcBef>
                        <a:spcAft>
                          <a:spcPts val="0"/>
                        </a:spcAft>
                        <a:buNone/>
                      </a:pPr>
                      <a:r>
                        <a:rPr lang="en" sz="800">
                          <a:latin typeface="Calibri"/>
                          <a:ea typeface="Calibri"/>
                          <a:cs typeface="Calibri"/>
                          <a:sym typeface="Calibri"/>
                        </a:rPr>
                        <a:t>The recommended word count for each prompt is 250 words. Each prompt should be answered separately using the section headers. Section headers will NOT count as part of the overall word count.</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hMerge="1"/>
                <a:tc hMerge="1"/>
              </a:tr>
              <a:tr h="1144050">
                <a:tc>
                  <a:txBody>
                    <a:bodyPr/>
                    <a:lstStyle/>
                    <a:p>
                      <a:pPr indent="0" lvl="0" marL="0" rtl="0" algn="l">
                        <a:lnSpc>
                          <a:spcPct val="115000"/>
                        </a:lnSpc>
                        <a:spcBef>
                          <a:spcPts val="0"/>
                        </a:spcBef>
                        <a:spcAft>
                          <a:spcPts val="0"/>
                        </a:spcAft>
                        <a:buNone/>
                      </a:pPr>
                      <a:r>
                        <a:rPr b="1" lang="en" sz="800">
                          <a:latin typeface="Calibri"/>
                          <a:ea typeface="Calibri"/>
                          <a:cs typeface="Calibri"/>
                          <a:sym typeface="Calibri"/>
                        </a:rPr>
                        <a:t>Prompt</a:t>
                      </a:r>
                      <a:endParaRPr b="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During the Fellowship, finalists will serve in a range of capacities, including developing and delivering public programs or services, informing policy-making, and providing evidence-based advice to leaders. The student should discuss how they have and/or will embrace the concept of public service.</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The student should discuss a situation in which they have worked with a person or group with different perspectives, life experiences, beliefs, etc. from their own to achieve a common goal. The student is encouraged to use examples.</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The student should discuss a situation in which they overcame a challenge (e.g. within a community or institution, personally, professionally, etc.) specifically as it relates to how they took a leadership role. The student should also consider including a reflection on what they learned from this experience.</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048250">
                <a:tc>
                  <a:txBody>
                    <a:bodyPr/>
                    <a:lstStyle/>
                    <a:p>
                      <a:pPr indent="0" lvl="0" marL="0" rtl="0" algn="l">
                        <a:lnSpc>
                          <a:spcPct val="115000"/>
                        </a:lnSpc>
                        <a:spcBef>
                          <a:spcPts val="0"/>
                        </a:spcBef>
                        <a:spcAft>
                          <a:spcPts val="0"/>
                        </a:spcAft>
                        <a:buNone/>
                      </a:pPr>
                      <a:r>
                        <a:rPr b="1" lang="en" sz="800">
                          <a:latin typeface="Calibri"/>
                          <a:ea typeface="Calibri"/>
                          <a:cs typeface="Calibri"/>
                          <a:sym typeface="Calibri"/>
                        </a:rPr>
                        <a:t>Review Criteria</a:t>
                      </a:r>
                      <a:endParaRPr b="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-The student demonstrates an interest in contributing to public programs or service;</a:t>
                      </a:r>
                      <a:endParaRPr sz="800">
                        <a:latin typeface="Calibri"/>
                        <a:ea typeface="Calibri"/>
                        <a:cs typeface="Calibri"/>
                        <a:sym typeface="Calibri"/>
                      </a:endParaRPr>
                    </a:p>
                    <a:p>
                      <a:pPr indent="0" lvl="0" marL="0" rtl="0" algn="l">
                        <a:lnSpc>
                          <a:spcPct val="115000"/>
                        </a:lnSpc>
                        <a:spcBef>
                          <a:spcPts val="0"/>
                        </a:spcBef>
                        <a:spcAft>
                          <a:spcPts val="0"/>
                        </a:spcAft>
                        <a:buNone/>
                      </a:pPr>
                      <a:r>
                        <a:rPr lang="en" sz="800">
                          <a:latin typeface="Calibri"/>
                          <a:ea typeface="Calibri"/>
                          <a:cs typeface="Calibri"/>
                          <a:sym typeface="Calibri"/>
                        </a:rPr>
                        <a:t>-the student demonstrates experiences in public service, including, but not limited to volunteering, leadership, extension or education experiences. These do not have to be directly related to the mission of NOAA.</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-The student demonstrates creativity and willingness to navigate a challenging situation;</a:t>
                      </a:r>
                      <a:endParaRPr sz="800">
                        <a:latin typeface="Calibri"/>
                        <a:ea typeface="Calibri"/>
                        <a:cs typeface="Calibri"/>
                        <a:sym typeface="Calibri"/>
                      </a:endParaRPr>
                    </a:p>
                    <a:p>
                      <a:pPr indent="0" lvl="0" marL="0" rtl="0" algn="l">
                        <a:lnSpc>
                          <a:spcPct val="115000"/>
                        </a:lnSpc>
                        <a:spcBef>
                          <a:spcPts val="0"/>
                        </a:spcBef>
                        <a:spcAft>
                          <a:spcPts val="0"/>
                        </a:spcAft>
                        <a:buNone/>
                      </a:pPr>
                      <a:r>
                        <a:rPr lang="en" sz="800">
                          <a:latin typeface="Calibri"/>
                          <a:ea typeface="Calibri"/>
                          <a:cs typeface="Calibri"/>
                          <a:sym typeface="Calibri"/>
                        </a:rPr>
                        <a:t>-The student demonstrates leadership and problem solving initiative;</a:t>
                      </a:r>
                      <a:endParaRPr sz="800">
                        <a:latin typeface="Calibri"/>
                        <a:ea typeface="Calibri"/>
                        <a:cs typeface="Calibri"/>
                        <a:sym typeface="Calibri"/>
                      </a:endParaRPr>
                    </a:p>
                    <a:p>
                      <a:pPr indent="0" lvl="0" marL="0" rtl="0" algn="l">
                        <a:lnSpc>
                          <a:spcPct val="115000"/>
                        </a:lnSpc>
                        <a:spcBef>
                          <a:spcPts val="0"/>
                        </a:spcBef>
                        <a:spcAft>
                          <a:spcPts val="0"/>
                        </a:spcAft>
                        <a:buNone/>
                      </a:pPr>
                      <a:r>
                        <a:rPr lang="en" sz="800">
                          <a:latin typeface="Calibri"/>
                          <a:ea typeface="Calibri"/>
                          <a:cs typeface="Calibri"/>
                          <a:sym typeface="Calibri"/>
                        </a:rPr>
                        <a:t>-the student has shown interest in working with a variety of collaborators, community members and/or interested partners.</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-The student demonstrates creativity and willingness to navigate a challenging situation;</a:t>
                      </a:r>
                      <a:endParaRPr sz="800">
                        <a:latin typeface="Calibri"/>
                        <a:ea typeface="Calibri"/>
                        <a:cs typeface="Calibri"/>
                        <a:sym typeface="Calibri"/>
                      </a:endParaRPr>
                    </a:p>
                    <a:p>
                      <a:pPr indent="0" lvl="0" marL="0" rtl="0" algn="l">
                        <a:lnSpc>
                          <a:spcPct val="115000"/>
                        </a:lnSpc>
                        <a:spcBef>
                          <a:spcPts val="0"/>
                        </a:spcBef>
                        <a:spcAft>
                          <a:spcPts val="0"/>
                        </a:spcAft>
                        <a:buNone/>
                      </a:pPr>
                      <a:r>
                        <a:rPr lang="en" sz="800">
                          <a:latin typeface="Calibri"/>
                          <a:ea typeface="Calibri"/>
                          <a:cs typeface="Calibri"/>
                          <a:sym typeface="Calibri"/>
                        </a:rPr>
                        <a:t>-The student demonstrates leadership and problem solving initiative.</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67750">
                <a:tc>
                  <a:txBody>
                    <a:bodyPr/>
                    <a:lstStyle/>
                    <a:p>
                      <a:pPr indent="0" lvl="0" marL="0" rtl="0" algn="l">
                        <a:lnSpc>
                          <a:spcPct val="115000"/>
                        </a:lnSpc>
                        <a:spcBef>
                          <a:spcPts val="0"/>
                        </a:spcBef>
                        <a:spcAft>
                          <a:spcPts val="0"/>
                        </a:spcAft>
                        <a:buNone/>
                      </a:pPr>
                      <a:r>
                        <a:rPr b="1" lang="en" sz="800">
                          <a:latin typeface="Calibri"/>
                          <a:ea typeface="Calibri"/>
                          <a:cs typeface="Calibri"/>
                          <a:sym typeface="Calibri"/>
                        </a:rPr>
                        <a:t>Points</a:t>
                      </a:r>
                      <a:endParaRPr b="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10 Points</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10 Points</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10 Points</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413800">
                <a:tc>
                  <a:txBody>
                    <a:bodyPr/>
                    <a:lstStyle/>
                    <a:p>
                      <a:pPr indent="0" lvl="0" marL="0" rtl="0" algn="l">
                        <a:lnSpc>
                          <a:spcPct val="115000"/>
                        </a:lnSpc>
                        <a:spcBef>
                          <a:spcPts val="0"/>
                        </a:spcBef>
                        <a:spcAft>
                          <a:spcPts val="0"/>
                        </a:spcAft>
                        <a:buNone/>
                      </a:pPr>
                      <a:r>
                        <a:rPr b="1" lang="en" sz="800">
                          <a:latin typeface="Calibri"/>
                          <a:ea typeface="Calibri"/>
                          <a:cs typeface="Calibri"/>
                          <a:sym typeface="Calibri"/>
                        </a:rPr>
                        <a:t>Point Scale</a:t>
                      </a:r>
                      <a:endParaRPr b="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gridSpan="3">
                  <a:txBody>
                    <a:bodyPr/>
                    <a:lstStyle/>
                    <a:p>
                      <a:pPr indent="0" lvl="0" marL="0" rtl="0" algn="ctr">
                        <a:lnSpc>
                          <a:spcPct val="115000"/>
                        </a:lnSpc>
                        <a:spcBef>
                          <a:spcPts val="0"/>
                        </a:spcBef>
                        <a:spcAft>
                          <a:spcPts val="0"/>
                        </a:spcAft>
                        <a:buNone/>
                      </a:pPr>
                      <a:r>
                        <a:rPr lang="en" sz="800">
                          <a:latin typeface="Calibri"/>
                          <a:ea typeface="Calibri"/>
                          <a:cs typeface="Calibri"/>
                          <a:sym typeface="Calibri"/>
                        </a:rPr>
                        <a:t>The answer does not adequately address the expectations outlined below (0); the answer address the criterion in a poor or confusing way (1); the answer meets the criterion in an average or expected way (5); the answer meets the criterion in an exceptional way (10).</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hMerge="1"/>
                <a:tc hMerge="1"/>
              </a:tr>
              <a:tr h="474650">
                <a:tc>
                  <a:txBody>
                    <a:bodyPr/>
                    <a:lstStyle/>
                    <a:p>
                      <a:pPr indent="0" lvl="0" marL="0" rtl="0" algn="l">
                        <a:lnSpc>
                          <a:spcPct val="115000"/>
                        </a:lnSpc>
                        <a:spcBef>
                          <a:spcPts val="0"/>
                        </a:spcBef>
                        <a:spcAft>
                          <a:spcPts val="0"/>
                        </a:spcAft>
                        <a:buNone/>
                      </a:pPr>
                      <a:r>
                        <a:rPr b="1" lang="en" sz="800">
                          <a:latin typeface="Calibri"/>
                          <a:ea typeface="Calibri"/>
                          <a:cs typeface="Calibri"/>
                          <a:sym typeface="Calibri"/>
                        </a:rPr>
                        <a:t>Pro Tip</a:t>
                      </a:r>
                      <a:endParaRPr b="1"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Think about what the significance of public service means to you and what activities you have participated in that support that.</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Make sure to tell a story (no need for specificity details like names or institutions).</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800">
                          <a:latin typeface="Calibri"/>
                          <a:ea typeface="Calibri"/>
                          <a:cs typeface="Calibri"/>
                          <a:sym typeface="Calibri"/>
                        </a:rPr>
                        <a:t>Make sure to tell a story (no need for specificity details like names or institutions).</a:t>
                      </a:r>
                      <a:endParaRPr sz="8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9"/>
          <p:cNvSpPr txBox="1"/>
          <p:nvPr>
            <p:ph type="title"/>
          </p:nvPr>
        </p:nvSpPr>
        <p:spPr>
          <a:xfrm rot="5400000">
            <a:off x="6418125" y="2012100"/>
            <a:ext cx="4167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(3) Relevant </a:t>
            </a:r>
            <a:r>
              <a:rPr lang="en"/>
              <a:t>Coursework</a:t>
            </a:r>
            <a:r>
              <a:rPr lang="en"/>
              <a:t> and future year plans</a:t>
            </a:r>
            <a:endParaRPr/>
          </a:p>
        </p:txBody>
      </p:sp>
      <p:sp>
        <p:nvSpPr>
          <p:cNvPr id="230" name="Google Shape;230;p39"/>
          <p:cNvSpPr/>
          <p:nvPr/>
        </p:nvSpPr>
        <p:spPr>
          <a:xfrm>
            <a:off x="0" y="4661100"/>
            <a:ext cx="1924800" cy="282600"/>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accent3"/>
                </a:solidFill>
                <a:latin typeface="Montserrat"/>
                <a:ea typeface="Montserrat"/>
                <a:cs typeface="Montserrat"/>
                <a:sym typeface="Montserrat"/>
              </a:rPr>
              <a:t>Submitted by the student</a:t>
            </a:r>
            <a:endParaRPr sz="600">
              <a:solidFill>
                <a:schemeClr val="accent3"/>
              </a:solidFill>
              <a:latin typeface="Montserrat"/>
              <a:ea typeface="Montserrat"/>
              <a:cs typeface="Montserrat"/>
              <a:sym typeface="Montserrat"/>
            </a:endParaRPr>
          </a:p>
        </p:txBody>
      </p:sp>
      <p:graphicFrame>
        <p:nvGraphicFramePr>
          <p:cNvPr id="231" name="Google Shape;231;p39"/>
          <p:cNvGraphicFramePr/>
          <p:nvPr/>
        </p:nvGraphicFramePr>
        <p:xfrm>
          <a:off x="409225" y="895350"/>
          <a:ext cx="3000000" cy="3000000"/>
        </p:xfrm>
        <a:graphic>
          <a:graphicData uri="http://schemas.openxmlformats.org/drawingml/2006/table">
            <a:tbl>
              <a:tblPr>
                <a:noFill/>
                <a:tableStyleId>{BC5A38D0-F3B0-4C26-8D3F-7B90D8E0A8D4}</a:tableStyleId>
              </a:tblPr>
              <a:tblGrid>
                <a:gridCol w="952500"/>
                <a:gridCol w="6276975"/>
              </a:tblGrid>
              <a:tr h="209550">
                <a:tc gridSpan="2">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Relevant Coursework and Future Year Plans</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hMerge="1"/>
              </a:tr>
              <a:tr h="371475">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Recommended Length</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One Page single spaced (MAX)</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85725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Section Description</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The student should discuss any relevant coursework and their future year activities.</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-Relevant Coursework: The student may discuss any completed or in progress classes that they deem relevant to their success in the Knauss Fellowship Program.</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-Future year activities: The student should include a listing of classes and/or plans for spring 2025, summer 2025, and fall 2025.</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Points</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10 Points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695325">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Point Scale</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The relevant coursework and future year plans does not adequately address the expectations outlined (0); the relevant coursework and future year plans addresses the criterion in a poor or confusing way (1); the relevant coursework and future year plans meets the criterion in an average or expected way (5); the relevant coursework and future year plans meets the criterion in an exceptional way (10).</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53340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Review Criteria</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-The student has activities in academic, applied, research, administration, outreach, or policy;</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-The future education and experience (personal or professional) support the student’s goals or provide further experiences applicable to the Knauss Program.</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Pro Tip</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Provide explanation for why a class you have taken or activity in your future, applies to or supports the Knauss program.</a:t>
                      </a:r>
                      <a:endParaRPr sz="1000">
                        <a:latin typeface="Calibri"/>
                        <a:ea typeface="Calibri"/>
                        <a:cs typeface="Calibri"/>
                        <a:sym typeface="Calibri"/>
                      </a:endParaRPr>
                    </a:p>
                  </a:txBody>
                  <a:tcPr marT="19050" marB="19050" marR="91425" marL="914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0"/>
          <p:cNvSpPr txBox="1"/>
          <p:nvPr>
            <p:ph type="title"/>
          </p:nvPr>
        </p:nvSpPr>
        <p:spPr>
          <a:xfrm rot="5400000">
            <a:off x="6418125" y="2012100"/>
            <a:ext cx="4167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(4) Letters of </a:t>
            </a:r>
            <a:r>
              <a:rPr lang="en"/>
              <a:t>Recommendation</a:t>
            </a:r>
            <a:r>
              <a:rPr lang="en"/>
              <a:t> </a:t>
            </a:r>
            <a:endParaRPr/>
          </a:p>
        </p:txBody>
      </p:sp>
      <p:sp>
        <p:nvSpPr>
          <p:cNvPr id="237" name="Google Shape;237;p40"/>
          <p:cNvSpPr/>
          <p:nvPr/>
        </p:nvSpPr>
        <p:spPr>
          <a:xfrm>
            <a:off x="0" y="4661100"/>
            <a:ext cx="1924800" cy="282600"/>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accent3"/>
                </a:solidFill>
                <a:latin typeface="Montserrat"/>
                <a:ea typeface="Montserrat"/>
                <a:cs typeface="Montserrat"/>
                <a:sym typeface="Montserrat"/>
              </a:rPr>
              <a:t>Submitted by the student</a:t>
            </a:r>
            <a:endParaRPr sz="600">
              <a:solidFill>
                <a:schemeClr val="accent3"/>
              </a:solidFill>
              <a:latin typeface="Montserrat"/>
              <a:ea typeface="Montserrat"/>
              <a:cs typeface="Montserrat"/>
              <a:sym typeface="Montserrat"/>
            </a:endParaRPr>
          </a:p>
        </p:txBody>
      </p:sp>
      <p:graphicFrame>
        <p:nvGraphicFramePr>
          <p:cNvPr id="238" name="Google Shape;238;p40"/>
          <p:cNvGraphicFramePr/>
          <p:nvPr/>
        </p:nvGraphicFramePr>
        <p:xfrm>
          <a:off x="159550" y="242275"/>
          <a:ext cx="3000000" cy="3000000"/>
        </p:xfrm>
        <a:graphic>
          <a:graphicData uri="http://schemas.openxmlformats.org/drawingml/2006/table">
            <a:tbl>
              <a:tblPr>
                <a:noFill/>
                <a:tableStyleId>{BC5A38D0-F3B0-4C26-8D3F-7B90D8E0A8D4}</a:tableStyleId>
              </a:tblPr>
              <a:tblGrid>
                <a:gridCol w="1320650"/>
                <a:gridCol w="6829075"/>
              </a:tblGrid>
              <a:tr h="251025">
                <a:tc gridSpan="2">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Letters of Recommendation (submitted by STUDENT)</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hMerge="1"/>
              </a:tr>
              <a:tr h="251025">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Recommended Length</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Two Pages single spaced (per letter) (MAX)</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27790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Section Description</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Two letters of recommendation from individuals who have worked with the student, including at least one from a faculty member associated with the student’s current enrollment who has knowledge of the student’s academic and research (when applicable) performance. Each letter should not exceed two pages single spaced and should clearly indicate the letter writer’s name and position. These letters should:</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(a) discuss the following attributes of the student: self-motivation, response to setbacks, skills and involvement in teamwork, collaborative leadership skills, willingness to learn a new skill or topic, academic performance and potential; and</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(b) speak to anything else the review panel should know about the strengths that the student will bring to the fellowship</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51025">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Points</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5 Points (each)</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45640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Point Scale</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The LOR does not adequately address the expectations outlined (0); the LOR addresses the criterion in a poor or confusing way (1); the LOR meets the criterion in an average or expected way (3); the LOR meets the criterion in an exceptional way (5).</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072525">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Review Criteria</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-The letter writers demonstrate knowledge of the student and their abilities;</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-The letter writers speak to the leadership potential, confidence, maturity, and self-direction of the student;</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-The letter writers provide evidence of the student’s willingness and flexibility to tackle issues beyond their area of expertise and an openness and capacity to expand experiences;</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-The letter writers provide evidence of the student’s ability to convey scientific knowledge in broader, non-scientific contexts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45640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Pro Tip</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Schedule an appointment or meeting with your letter writers well in advance. Discuss the program to which you are applying, the selection criteria, and highlight your most relevant professional experiences. Make this process as easy for the writers as possible!</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1"/>
          <p:cNvSpPr txBox="1"/>
          <p:nvPr>
            <p:ph type="title"/>
          </p:nvPr>
        </p:nvSpPr>
        <p:spPr>
          <a:xfrm rot="5400000">
            <a:off x="6418125" y="2012100"/>
            <a:ext cx="4167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(5) Director’s Letter</a:t>
            </a:r>
            <a:endParaRPr/>
          </a:p>
        </p:txBody>
      </p:sp>
      <p:sp>
        <p:nvSpPr>
          <p:cNvPr id="244" name="Google Shape;244;p41"/>
          <p:cNvSpPr/>
          <p:nvPr/>
        </p:nvSpPr>
        <p:spPr>
          <a:xfrm>
            <a:off x="0" y="4661100"/>
            <a:ext cx="1924800" cy="282600"/>
          </a:xfrm>
          <a:prstGeom prst="rect">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accent4"/>
                </a:solidFill>
                <a:latin typeface="Montserrat"/>
                <a:ea typeface="Montserrat"/>
                <a:cs typeface="Montserrat"/>
                <a:sym typeface="Montserrat"/>
              </a:rPr>
              <a:t>Submitted by the program</a:t>
            </a:r>
            <a:endParaRPr sz="600">
              <a:solidFill>
                <a:schemeClr val="accent4"/>
              </a:solidFill>
              <a:latin typeface="Montserrat"/>
              <a:ea typeface="Montserrat"/>
              <a:cs typeface="Montserrat"/>
              <a:sym typeface="Montserrat"/>
            </a:endParaRPr>
          </a:p>
        </p:txBody>
      </p:sp>
      <p:graphicFrame>
        <p:nvGraphicFramePr>
          <p:cNvPr id="245" name="Google Shape;245;p41"/>
          <p:cNvGraphicFramePr/>
          <p:nvPr/>
        </p:nvGraphicFramePr>
        <p:xfrm>
          <a:off x="180925" y="583050"/>
          <a:ext cx="3000000" cy="3000000"/>
        </p:xfrm>
        <a:graphic>
          <a:graphicData uri="http://schemas.openxmlformats.org/drawingml/2006/table">
            <a:tbl>
              <a:tblPr>
                <a:noFill/>
                <a:tableStyleId>{BC5A38D0-F3B0-4C26-8D3F-7B90D8E0A8D4}</a:tableStyleId>
              </a:tblPr>
              <a:tblGrid>
                <a:gridCol w="1307925"/>
                <a:gridCol w="6763325"/>
              </a:tblGrid>
              <a:tr h="238850">
                <a:tc gridSpan="2">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Sea Grant Director's Letter</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4"/>
                    </a:solidFill>
                  </a:tcPr>
                </a:tc>
                <a:tc hMerge="1"/>
              </a:tr>
              <a:tr h="23885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Recommended Length</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Two Pages single spaced (MAX)</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215975">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Section Description</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A signed letter of recommendation from the state Sea Grant director, which is built from an interview with the applicant. The letter should not exceed two pages single spaced. As part of that interview and subsequent letter, the director shall:</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(a) demonstrate why the student aligns with the goals of the Knauss program;</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(b) highlight the skills the student emphasizes in the interview; and</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(c) explain any gaps in the CV or personal education and career development response or anything that the student feels they were unable to include in the application that they feel is important for the review panel to know.</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3885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Points</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5 Points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434275">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Point Scale</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The LOR does not adequately address the expectations outlined (0); the LOR addresses the criterion in a poor or confusing way (1); the LOR meets the criterion in an average or expected way (3); the LOR meets the criterion in an exceptional way (5).</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82515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Review Criteria</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-The director’s letter demonstrates how the student fits with the Knauss Program, including any discussion of why the student belongs in the Knauss Program;</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-Highlights the skills (academic, professional or personal) that the student would bring to the Knauss program;</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-Elaborates on information not specifically addressed by the student in their application package</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3885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Pro Tip</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Be true to yourself in your interview with the director.</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Review Criteria</a:t>
            </a:r>
            <a:endParaRPr/>
          </a:p>
        </p:txBody>
      </p:sp>
      <p:graphicFrame>
        <p:nvGraphicFramePr>
          <p:cNvPr id="251" name="Google Shape;251;p42"/>
          <p:cNvGraphicFramePr/>
          <p:nvPr/>
        </p:nvGraphicFramePr>
        <p:xfrm>
          <a:off x="823900" y="930000"/>
          <a:ext cx="3000000" cy="3000000"/>
        </p:xfrm>
        <a:graphic>
          <a:graphicData uri="http://schemas.openxmlformats.org/drawingml/2006/table">
            <a:tbl>
              <a:tblPr>
                <a:noFill/>
                <a:tableStyleId>{BC5A38D0-F3B0-4C26-8D3F-7B90D8E0A8D4}</a:tableStyleId>
              </a:tblPr>
              <a:tblGrid>
                <a:gridCol w="1438275"/>
                <a:gridCol w="1838325"/>
                <a:gridCol w="2314575"/>
                <a:gridCol w="952500"/>
                <a:gridCol w="952500"/>
              </a:tblGrid>
              <a:tr h="228600">
                <a:tc gridSpan="5">
                  <a:txBody>
                    <a:bodyPr/>
                    <a:lstStyle/>
                    <a:p>
                      <a:pPr indent="0" lvl="0" marL="0" rtl="0" algn="ctr">
                        <a:lnSpc>
                          <a:spcPct val="115000"/>
                        </a:lnSpc>
                        <a:spcBef>
                          <a:spcPts val="0"/>
                        </a:spcBef>
                        <a:spcAft>
                          <a:spcPts val="0"/>
                        </a:spcAft>
                        <a:buNone/>
                      </a:pPr>
                      <a:r>
                        <a:rPr b="1" lang="en" sz="1200">
                          <a:latin typeface="Calibri"/>
                          <a:ea typeface="Calibri"/>
                          <a:cs typeface="Calibri"/>
                          <a:sym typeface="Calibri"/>
                        </a:rPr>
                        <a:t>Evaluation Criteria</a:t>
                      </a:r>
                      <a:endParaRPr b="1" sz="12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hMerge="1"/>
                <a:tc hMerge="1"/>
                <a:tc hMerge="1"/>
                <a:tc hMerge="1"/>
              </a:tr>
              <a:tr h="219075">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Evaluation Criteria</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c gridSpan="3">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Section</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c hMerge="1"/>
                <a:tc hMerge="1"/>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Points</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r>
              <a:tr h="219075">
                <a:tc gridSpan="4">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(1) Curriculum vitae</a:t>
                      </a:r>
                      <a:endParaRPr sz="1000">
                        <a:latin typeface="Calibri"/>
                        <a:ea typeface="Calibri"/>
                        <a:cs typeface="Calibri"/>
                        <a:sym typeface="Calibri"/>
                      </a:endParaRPr>
                    </a:p>
                  </a:txBody>
                  <a:tcPr marT="19050" marB="19050"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c hMerge="1"/>
                <a:tc hMerge="1"/>
                <a:tc h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10 Points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r>
              <a:tr h="219075">
                <a:tc rowSpan="7">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(2) Personal Education and Career Development Response</a:t>
                      </a:r>
                      <a:endParaRPr sz="1000">
                        <a:latin typeface="Calibri"/>
                        <a:ea typeface="Calibri"/>
                        <a:cs typeface="Calibri"/>
                        <a:sym typeface="Calibri"/>
                      </a:endParaRPr>
                    </a:p>
                  </a:txBody>
                  <a:tcPr marT="19050" marB="19050" marR="28575" marL="28575" anchor="ctr">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c rowSpan="7">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Personal Education and Career Development Response</a:t>
                      </a:r>
                      <a:endParaRPr sz="1000">
                        <a:latin typeface="Calibri"/>
                        <a:ea typeface="Calibri"/>
                        <a:cs typeface="Calibri"/>
                        <a:sym typeface="Calibri"/>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c gridSpan="2">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Section Once: Icebreaker</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h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5 Points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vMerge="1"/>
                <a:tc rowSpan="3">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Section Two: Career Path and Objectives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Prompt A</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10 Points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vMerge="1"/>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Prompt B</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10 Points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vMerge="1"/>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Prompt C</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10 Points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vMerge="1"/>
                <a:tc rowSpan="3">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Section Three: Career Path Experience</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Prompt A</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10 Points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vMerge="1"/>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Prompt B</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10 Points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19075">
                <a:tc vMerge="1"/>
                <a:tc vMerge="1"/>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Prompt C</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10 Points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r>
              <a:tr h="219075">
                <a:tc gridSpan="4">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(3) Relevant Coursework and Future Year Plans</a:t>
                      </a:r>
                      <a:endParaRPr sz="1000">
                        <a:latin typeface="Calibri"/>
                        <a:ea typeface="Calibri"/>
                        <a:cs typeface="Calibri"/>
                        <a:sym typeface="Calibri"/>
                      </a:endParaRPr>
                    </a:p>
                  </a:txBody>
                  <a:tcPr marT="19050" marB="19050"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c hMerge="1"/>
                <a:tc hMerge="1"/>
                <a:tc h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10 Points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r>
              <a:tr h="219075">
                <a:tc rowSpan="3">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(4) Recommendations and/or endorsements</a:t>
                      </a:r>
                      <a:endParaRPr sz="1000">
                        <a:latin typeface="Calibri"/>
                        <a:ea typeface="Calibri"/>
                        <a:cs typeface="Calibri"/>
                        <a:sym typeface="Calibri"/>
                      </a:endParaRPr>
                    </a:p>
                  </a:txBody>
                  <a:tcPr marT="19050" marB="19050" marR="28575" marL="28575" anchor="ctr">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c gridSpan="3">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Institution Letter of Recommendation</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hMerge="1"/>
                <a:tc h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5 Points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gridSpan="3">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Secondary Letter of Recommendation</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hMerge="1"/>
                <a:tc h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5 Points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19075">
                <a:tc vMerge="1"/>
                <a:tc gridSpan="3">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Director Letter</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c hMerge="1"/>
                <a:tc h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5 Points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r>
              <a:tr h="542925">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(5) Overall Application Cohesion</a:t>
                      </a:r>
                      <a:endParaRPr sz="1000">
                        <a:latin typeface="Calibri"/>
                        <a:ea typeface="Calibri"/>
                        <a:cs typeface="Calibri"/>
                        <a:sym typeface="Calibri"/>
                      </a:endParaRPr>
                    </a:p>
                  </a:txBody>
                  <a:tcPr marT="19050" marB="19050" marR="28575" marL="28575" anchor="ctr">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c gridSpan="3">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All aspects of the application materials (CV, Personal education and career development responses, relevant coursework and future year plans, letters of recommendation and directors letter)</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c hMerge="1"/>
                <a:tc h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10 Points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3"/>
          <p:cNvSpPr/>
          <p:nvPr/>
        </p:nvSpPr>
        <p:spPr>
          <a:xfrm>
            <a:off x="4457275" y="367400"/>
            <a:ext cx="3929400" cy="4065300"/>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3"/>
          <p:cNvSpPr/>
          <p:nvPr/>
        </p:nvSpPr>
        <p:spPr>
          <a:xfrm>
            <a:off x="175700" y="367400"/>
            <a:ext cx="3929400" cy="4065300"/>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3"/>
          <p:cNvSpPr txBox="1"/>
          <p:nvPr>
            <p:ph type="title"/>
          </p:nvPr>
        </p:nvSpPr>
        <p:spPr>
          <a:xfrm>
            <a:off x="4792225" y="435400"/>
            <a:ext cx="32595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Out of State Letter</a:t>
            </a:r>
            <a:endParaRPr/>
          </a:p>
        </p:txBody>
      </p:sp>
      <p:sp>
        <p:nvSpPr>
          <p:cNvPr id="259" name="Google Shape;259;p43"/>
          <p:cNvSpPr txBox="1"/>
          <p:nvPr>
            <p:ph type="title"/>
          </p:nvPr>
        </p:nvSpPr>
        <p:spPr>
          <a:xfrm>
            <a:off x="656375" y="435400"/>
            <a:ext cx="2482500" cy="44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20"/>
              <a:t>Transcripts</a:t>
            </a:r>
            <a:endParaRPr sz="1820"/>
          </a:p>
        </p:txBody>
      </p:sp>
      <p:sp>
        <p:nvSpPr>
          <p:cNvPr id="260" name="Google Shape;260;p43"/>
          <p:cNvSpPr txBox="1"/>
          <p:nvPr/>
        </p:nvSpPr>
        <p:spPr>
          <a:xfrm>
            <a:off x="458550" y="1134125"/>
            <a:ext cx="3199500" cy="165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700">
                <a:solidFill>
                  <a:schemeClr val="dk2"/>
                </a:solidFill>
                <a:latin typeface="Montserrat"/>
                <a:ea typeface="Montserrat"/>
                <a:cs typeface="Montserrat"/>
                <a:sym typeface="Montserrat"/>
              </a:rPr>
              <a:t>Clear digital or scanned copies of all undergraduate and graduate student transcripts (unofficial are acceptable).</a:t>
            </a:r>
            <a:endParaRPr>
              <a:latin typeface="Montserrat"/>
              <a:ea typeface="Montserrat"/>
              <a:cs typeface="Montserrat"/>
              <a:sym typeface="Montserrat"/>
            </a:endParaRPr>
          </a:p>
        </p:txBody>
      </p:sp>
      <p:sp>
        <p:nvSpPr>
          <p:cNvPr id="261" name="Google Shape;261;p43"/>
          <p:cNvSpPr txBox="1"/>
          <p:nvPr/>
        </p:nvSpPr>
        <p:spPr>
          <a:xfrm>
            <a:off x="913800" y="3666550"/>
            <a:ext cx="19926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chemeClr val="dk2"/>
                </a:solidFill>
                <a:latin typeface="Montserrat"/>
                <a:ea typeface="Montserrat"/>
                <a:cs typeface="Montserrat"/>
                <a:sym typeface="Montserrat"/>
              </a:rPr>
              <a:t>*NOT SCORED</a:t>
            </a:r>
            <a:endParaRPr>
              <a:latin typeface="Montserrat"/>
              <a:ea typeface="Montserrat"/>
              <a:cs typeface="Montserrat"/>
              <a:sym typeface="Montserrat"/>
            </a:endParaRPr>
          </a:p>
        </p:txBody>
      </p:sp>
      <p:sp>
        <p:nvSpPr>
          <p:cNvPr id="262" name="Google Shape;262;p43"/>
          <p:cNvSpPr txBox="1"/>
          <p:nvPr/>
        </p:nvSpPr>
        <p:spPr>
          <a:xfrm>
            <a:off x="4822225" y="1134125"/>
            <a:ext cx="3199500" cy="249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2"/>
                </a:solidFill>
                <a:latin typeface="Montserrat"/>
                <a:ea typeface="Montserrat"/>
                <a:cs typeface="Montserrat"/>
                <a:sym typeface="Montserrat"/>
              </a:rPr>
              <a:t>If applicable, for applicants in a state or territory not served by an eligible Sea Grant program, but applying through an eligible Sea Grant program, a written statement from the Sea Grant Knauss Fellowship Program Manager referring the applicant to the most appropriate eligible Sea Grant program must be included as part of that applicant's application package to the Sea Grant program.</a:t>
            </a:r>
            <a:endParaRPr sz="1200">
              <a:solidFill>
                <a:schemeClr val="dk2"/>
              </a:solidFill>
              <a:latin typeface="Montserrat"/>
              <a:ea typeface="Montserrat"/>
              <a:cs typeface="Montserrat"/>
              <a:sym typeface="Montserrat"/>
            </a:endParaRPr>
          </a:p>
        </p:txBody>
      </p:sp>
      <p:sp>
        <p:nvSpPr>
          <p:cNvPr id="263" name="Google Shape;263;p43"/>
          <p:cNvSpPr txBox="1"/>
          <p:nvPr/>
        </p:nvSpPr>
        <p:spPr>
          <a:xfrm>
            <a:off x="5277475" y="3666550"/>
            <a:ext cx="19926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chemeClr val="dk2"/>
                </a:solidFill>
                <a:latin typeface="Montserrat"/>
                <a:ea typeface="Montserrat"/>
                <a:cs typeface="Montserrat"/>
                <a:sym typeface="Montserrat"/>
              </a:rPr>
              <a:t>*NOT SCORED</a:t>
            </a:r>
            <a:endParaRPr>
              <a:latin typeface="Montserrat"/>
              <a:ea typeface="Montserrat"/>
              <a:cs typeface="Montserrat"/>
              <a:sym typeface="Montserrat"/>
            </a:endParaRPr>
          </a:p>
        </p:txBody>
      </p:sp>
      <p:sp>
        <p:nvSpPr>
          <p:cNvPr id="264" name="Google Shape;264;p43"/>
          <p:cNvSpPr/>
          <p:nvPr/>
        </p:nvSpPr>
        <p:spPr>
          <a:xfrm>
            <a:off x="0" y="4661100"/>
            <a:ext cx="4105200" cy="282600"/>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accent3"/>
                </a:solidFill>
                <a:latin typeface="Montserrat"/>
                <a:ea typeface="Montserrat"/>
                <a:cs typeface="Montserrat"/>
                <a:sym typeface="Montserrat"/>
              </a:rPr>
              <a:t>Students should be prepared to provide for state level review</a:t>
            </a:r>
            <a:endParaRPr sz="600">
              <a:solidFill>
                <a:schemeClr val="accent3"/>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Optional Demographics Information</a:t>
            </a:r>
            <a:endParaRPr/>
          </a:p>
        </p:txBody>
      </p:sp>
      <p:sp>
        <p:nvSpPr>
          <p:cNvPr id="270" name="Google Shape;270;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100">
                <a:solidFill>
                  <a:schemeClr val="dk1"/>
                </a:solidFill>
              </a:rPr>
              <a:t>Through the Sea Grant Knauss Fellowship we strive to provide an educational and employment opportunity for current and recent graduate students interested in ocean, coastal and Great Lakes resources and the national policy decisions affecting those resources.</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Students have the option to provide demographic information via this OMB approved </a:t>
            </a:r>
            <a:r>
              <a:rPr lang="en" sz="1100" u="sng">
                <a:solidFill>
                  <a:srgbClr val="0000FF"/>
                </a:solidFill>
              </a:rPr>
              <a:t>FORM</a:t>
            </a:r>
            <a:r>
              <a:rPr lang="en" sz="1100">
                <a:solidFill>
                  <a:schemeClr val="dk1"/>
                </a:solidFill>
              </a:rPr>
              <a:t>. The information and associated background information of graduate students, as well as recent graduates, which may be used for the purpose of tracking scholarship recipients' academic progress, making annual financial awards, and tracking graduate studies and career progress. </a:t>
            </a:r>
            <a:r>
              <a:rPr b="1" lang="en" sz="1100">
                <a:solidFill>
                  <a:schemeClr val="dk1"/>
                </a:solidFill>
              </a:rPr>
              <a:t>This information will not be used to determine program eligibility. Data will be confidential and not part of the review process.</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Review Process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942450"/>
            <a:ext cx="8520600" cy="3266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Montserrat"/>
                <a:ea typeface="Montserrat"/>
                <a:cs typeface="Montserrat"/>
                <a:sym typeface="Montserrat"/>
              </a:rPr>
              <a:t>Enhance the practical use and conservation of coastal, marine and Great Lakes resources to create a sustainable economy and environment</a:t>
            </a:r>
            <a:endParaRPr>
              <a:latin typeface="Montserrat"/>
              <a:ea typeface="Montserrat"/>
              <a:cs typeface="Montserrat"/>
              <a:sym typeface="Montserrat"/>
            </a:endParaRPr>
          </a:p>
        </p:txBody>
      </p:sp>
      <p:sp>
        <p:nvSpPr>
          <p:cNvPr id="94" name="Google Shape;94;p19"/>
          <p:cNvSpPr txBox="1"/>
          <p:nvPr/>
        </p:nvSpPr>
        <p:spPr>
          <a:xfrm>
            <a:off x="6149850" y="4049325"/>
            <a:ext cx="221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elius Unicase"/>
                <a:ea typeface="Delius Unicase"/>
                <a:cs typeface="Delius Unicase"/>
                <a:sym typeface="Delius Unicase"/>
              </a:rPr>
              <a:t>SEA GRANT MISSION</a:t>
            </a:r>
            <a:endParaRPr>
              <a:latin typeface="Delius Unicase"/>
              <a:ea typeface="Delius Unicase"/>
              <a:cs typeface="Delius Unicase"/>
              <a:sym typeface="Delius Unicas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State Level </a:t>
            </a:r>
            <a:r>
              <a:rPr lang="en"/>
              <a:t>Review</a:t>
            </a:r>
            <a:endParaRPr/>
          </a:p>
        </p:txBody>
      </p:sp>
      <p:sp>
        <p:nvSpPr>
          <p:cNvPr id="281" name="Google Shape;281;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Add information about what the applicant can expect. Consider including a timeline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National </a:t>
            </a:r>
            <a:r>
              <a:rPr lang="en"/>
              <a:t>Level Review</a:t>
            </a:r>
            <a:endParaRPr/>
          </a:p>
        </p:txBody>
      </p:sp>
      <p:graphicFrame>
        <p:nvGraphicFramePr>
          <p:cNvPr id="287" name="Google Shape;287;p47"/>
          <p:cNvGraphicFramePr/>
          <p:nvPr/>
        </p:nvGraphicFramePr>
        <p:xfrm>
          <a:off x="1714500" y="951375"/>
          <a:ext cx="3000000" cy="3000000"/>
        </p:xfrm>
        <a:graphic>
          <a:graphicData uri="http://schemas.openxmlformats.org/drawingml/2006/table">
            <a:tbl>
              <a:tblPr>
                <a:noFill/>
                <a:tableStyleId>{BC5A38D0-F3B0-4C26-8D3F-7B90D8E0A8D4}</a:tableStyleId>
              </a:tblPr>
              <a:tblGrid>
                <a:gridCol w="1000125"/>
                <a:gridCol w="4714875"/>
              </a:tblGrid>
              <a:tr h="209550">
                <a:tc gridSpan="2">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National Review Timeline (2026 Fellowship Class)</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hMerge="1"/>
              </a:tr>
              <a:tr h="20955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Month</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Activity</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December</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Opportunity goes live</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71475">
                <a:tc rowSpan="2">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February</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Student Applications due to the State Programs</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February 19, 2025 by 5:00 p.m. LOCAL TIME</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71475">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State Sea Grant programs review packages, check for minimum requirements, properly redact, interview applicants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71475">
                <a:tc rowSpan="5">
                  <a:txBody>
                    <a:bodyPr/>
                    <a:lstStyle/>
                    <a:p>
                      <a:pPr indent="0" lvl="0" marL="0" rtl="0" algn="l">
                        <a:lnSpc>
                          <a:spcPct val="115000"/>
                        </a:lnSpc>
                        <a:spcBef>
                          <a:spcPts val="0"/>
                        </a:spcBef>
                        <a:spcAft>
                          <a:spcPts val="0"/>
                        </a:spcAft>
                        <a:buNone/>
                      </a:pPr>
                      <a:r>
                        <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April</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Letters of Intent due to NSGO from state Program</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April 2, 2025 by 5:00 p.m. ET</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71475">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State Sea Grant programs nominate UP TO 6 applications each to the national competition</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April 16, 2025 by 11:59 ET</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NSGO review packages, check for minimum requirements, review redaction</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NSGO reviews Knauss Apps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Review panel webinar</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rowSpan="3">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May</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Paper Reviews Completed</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Present Selection Recommendations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FALD Notification</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rowSpan="3">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June</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Grants actions/program notification</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SG Programs Notified</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Finalists notified</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8"/>
          <p:cNvSpPr txBox="1"/>
          <p:nvPr/>
        </p:nvSpPr>
        <p:spPr>
          <a:xfrm>
            <a:off x="311700" y="1140275"/>
            <a:ext cx="8435400" cy="31524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2"/>
              </a:buClr>
              <a:buSzPts val="1400"/>
              <a:buFont typeface="Montserrat"/>
              <a:buChar char="●"/>
            </a:pPr>
            <a:r>
              <a:rPr lang="en">
                <a:solidFill>
                  <a:schemeClr val="dk2"/>
                </a:solidFill>
                <a:latin typeface="Montserrat"/>
                <a:ea typeface="Montserrat"/>
                <a:cs typeface="Montserrat"/>
                <a:sym typeface="Montserrat"/>
              </a:rPr>
              <a:t>Request that you be connected to an alumni (or two) that may be able to answer your questions about the program</a:t>
            </a:r>
            <a:endParaRPr>
              <a:solidFill>
                <a:schemeClr val="dk2"/>
              </a:solidFill>
              <a:latin typeface="Montserrat"/>
              <a:ea typeface="Montserrat"/>
              <a:cs typeface="Montserrat"/>
              <a:sym typeface="Montserrat"/>
            </a:endParaRPr>
          </a:p>
          <a:p>
            <a:pPr indent="-317500" lvl="1" marL="914400" rtl="0" algn="l">
              <a:lnSpc>
                <a:spcPct val="115000"/>
              </a:lnSpc>
              <a:spcBef>
                <a:spcPts val="1000"/>
              </a:spcBef>
              <a:spcAft>
                <a:spcPts val="0"/>
              </a:spcAft>
              <a:buClr>
                <a:schemeClr val="dk2"/>
              </a:buClr>
              <a:buSzPts val="1400"/>
              <a:buFont typeface="Montserrat"/>
              <a:buChar char="○"/>
            </a:pPr>
            <a:r>
              <a:rPr lang="en">
                <a:solidFill>
                  <a:schemeClr val="dk2"/>
                </a:solidFill>
                <a:latin typeface="Montserrat"/>
                <a:ea typeface="Montserrat"/>
                <a:cs typeface="Montserrat"/>
                <a:sym typeface="Montserrat"/>
              </a:rPr>
              <a:t>Have a coaching session or conversation about your application materials</a:t>
            </a:r>
            <a:endParaRPr>
              <a:solidFill>
                <a:schemeClr val="dk2"/>
              </a:solidFill>
              <a:latin typeface="Montserrat"/>
              <a:ea typeface="Montserrat"/>
              <a:cs typeface="Montserrat"/>
              <a:sym typeface="Montserrat"/>
            </a:endParaRPr>
          </a:p>
          <a:p>
            <a:pPr indent="-317500" lvl="0" marL="457200" rtl="0" algn="l">
              <a:lnSpc>
                <a:spcPct val="115000"/>
              </a:lnSpc>
              <a:spcBef>
                <a:spcPts val="1000"/>
              </a:spcBef>
              <a:spcAft>
                <a:spcPts val="0"/>
              </a:spcAft>
              <a:buClr>
                <a:schemeClr val="dk2"/>
              </a:buClr>
              <a:buSzPts val="1400"/>
              <a:buFont typeface="Montserrat"/>
              <a:buChar char="●"/>
            </a:pPr>
            <a:r>
              <a:rPr lang="en">
                <a:solidFill>
                  <a:schemeClr val="dk2"/>
                </a:solidFill>
                <a:latin typeface="Montserrat"/>
                <a:ea typeface="Montserrat"/>
                <a:cs typeface="Montserrat"/>
                <a:sym typeface="Montserrat"/>
              </a:rPr>
              <a:t>Re-read: The application requirements and your application materials.</a:t>
            </a:r>
            <a:endParaRPr>
              <a:solidFill>
                <a:schemeClr val="dk2"/>
              </a:solidFill>
              <a:latin typeface="Montserrat"/>
              <a:ea typeface="Montserrat"/>
              <a:cs typeface="Montserrat"/>
              <a:sym typeface="Montserrat"/>
            </a:endParaRPr>
          </a:p>
          <a:p>
            <a:pPr indent="-317500" lvl="0" marL="457200" rtl="0" algn="l">
              <a:lnSpc>
                <a:spcPct val="115000"/>
              </a:lnSpc>
              <a:spcBef>
                <a:spcPts val="1000"/>
              </a:spcBef>
              <a:spcAft>
                <a:spcPts val="0"/>
              </a:spcAft>
              <a:buClr>
                <a:schemeClr val="dk2"/>
              </a:buClr>
              <a:buSzPts val="1400"/>
              <a:buFont typeface="Montserrat"/>
              <a:buChar char="●"/>
            </a:pPr>
            <a:r>
              <a:rPr lang="en">
                <a:solidFill>
                  <a:schemeClr val="dk2"/>
                </a:solidFill>
                <a:latin typeface="Montserrat"/>
                <a:ea typeface="Montserrat"/>
                <a:cs typeface="Montserrat"/>
                <a:sym typeface="Montserrat"/>
              </a:rPr>
              <a:t>Letters of rec: Prep your letter writers about the opportunity. Give them time to provide meaningful comment about you.</a:t>
            </a:r>
            <a:endParaRPr>
              <a:solidFill>
                <a:schemeClr val="dk2"/>
              </a:solidFill>
              <a:latin typeface="Montserrat"/>
              <a:ea typeface="Montserrat"/>
              <a:cs typeface="Montserrat"/>
              <a:sym typeface="Montserrat"/>
            </a:endParaRPr>
          </a:p>
          <a:p>
            <a:pPr indent="-317500" lvl="0" marL="457200" rtl="0" algn="l">
              <a:lnSpc>
                <a:spcPct val="115000"/>
              </a:lnSpc>
              <a:spcBef>
                <a:spcPts val="1000"/>
              </a:spcBef>
              <a:spcAft>
                <a:spcPts val="0"/>
              </a:spcAft>
              <a:buClr>
                <a:schemeClr val="dk2"/>
              </a:buClr>
              <a:buSzPts val="1400"/>
              <a:buFont typeface="Montserrat"/>
              <a:buChar char="●"/>
            </a:pPr>
            <a:r>
              <a:rPr lang="en">
                <a:solidFill>
                  <a:schemeClr val="dk2"/>
                </a:solidFill>
                <a:latin typeface="Montserrat"/>
                <a:ea typeface="Montserrat"/>
                <a:cs typeface="Montserrat"/>
                <a:sym typeface="Montserrat"/>
              </a:rPr>
              <a:t>Start early: Collecting all the pieces can take time!</a:t>
            </a:r>
            <a:endParaRPr>
              <a:solidFill>
                <a:schemeClr val="dk2"/>
              </a:solidFill>
              <a:latin typeface="Montserrat"/>
              <a:ea typeface="Montserrat"/>
              <a:cs typeface="Montserrat"/>
              <a:sym typeface="Montserrat"/>
            </a:endParaRPr>
          </a:p>
          <a:p>
            <a:pPr indent="-317500" lvl="0" marL="457200" rtl="0" algn="l">
              <a:lnSpc>
                <a:spcPct val="115000"/>
              </a:lnSpc>
              <a:spcBef>
                <a:spcPts val="1000"/>
              </a:spcBef>
              <a:spcAft>
                <a:spcPts val="0"/>
              </a:spcAft>
              <a:buClr>
                <a:schemeClr val="dk2"/>
              </a:buClr>
              <a:buSzPts val="1400"/>
              <a:buFont typeface="Montserrat"/>
              <a:buChar char="●"/>
            </a:pPr>
            <a:r>
              <a:rPr lang="en">
                <a:solidFill>
                  <a:schemeClr val="dk2"/>
                </a:solidFill>
                <a:latin typeface="Montserrat"/>
                <a:ea typeface="Montserrat"/>
                <a:cs typeface="Montserrat"/>
                <a:sym typeface="Montserrat"/>
              </a:rPr>
              <a:t>Stay true to yourself, this is your application, let your character and goals be the focus!</a:t>
            </a:r>
            <a:endParaRPr>
              <a:solidFill>
                <a:schemeClr val="dk2"/>
              </a:solidFill>
              <a:latin typeface="Montserrat"/>
              <a:ea typeface="Montserrat"/>
              <a:cs typeface="Montserrat"/>
              <a:sym typeface="Montserrat"/>
            </a:endParaRPr>
          </a:p>
          <a:p>
            <a:pPr indent="-317500" lvl="0" marL="457200" rtl="0" algn="l">
              <a:lnSpc>
                <a:spcPct val="115000"/>
              </a:lnSpc>
              <a:spcBef>
                <a:spcPts val="1000"/>
              </a:spcBef>
              <a:spcAft>
                <a:spcPts val="1000"/>
              </a:spcAft>
              <a:buClr>
                <a:schemeClr val="dk2"/>
              </a:buClr>
              <a:buSzPts val="1400"/>
              <a:buFont typeface="Montserrat"/>
              <a:buChar char="●"/>
            </a:pPr>
            <a:r>
              <a:rPr lang="en">
                <a:solidFill>
                  <a:schemeClr val="dk2"/>
                </a:solidFill>
                <a:latin typeface="Montserrat"/>
                <a:ea typeface="Montserrat"/>
                <a:cs typeface="Montserrat"/>
                <a:sym typeface="Montserrat"/>
              </a:rPr>
              <a:t>PROOFREAD</a:t>
            </a:r>
            <a:endParaRPr>
              <a:solidFill>
                <a:schemeClr val="dk2"/>
              </a:solidFill>
              <a:latin typeface="Montserrat"/>
              <a:ea typeface="Montserrat"/>
              <a:cs typeface="Montserrat"/>
              <a:sym typeface="Montserrat"/>
            </a:endParaRPr>
          </a:p>
        </p:txBody>
      </p:sp>
      <p:sp>
        <p:nvSpPr>
          <p:cNvPr id="293" name="Google Shape;293;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Application Tips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Programmatic</a:t>
            </a:r>
            <a:r>
              <a:rPr lang="en"/>
              <a:t> Considerations</a:t>
            </a:r>
            <a:endParaRPr/>
          </a:p>
        </p:txBody>
      </p:sp>
      <p:sp>
        <p:nvSpPr>
          <p:cNvPr id="299" name="Google Shape;299;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298450" lvl="0" marL="457200" rtl="0" algn="l">
              <a:spcBef>
                <a:spcPts val="0"/>
              </a:spcBef>
              <a:spcAft>
                <a:spcPts val="0"/>
              </a:spcAft>
              <a:buClr>
                <a:schemeClr val="dk1"/>
              </a:buClr>
              <a:buSzPts val="1100"/>
              <a:buChar char="●"/>
            </a:pPr>
            <a:r>
              <a:rPr lang="en" sz="1100">
                <a:solidFill>
                  <a:schemeClr val="dk1"/>
                </a:solidFill>
              </a:rPr>
              <a:t>The Knauss Fellowship is a DC based fellowship. All selected fellows must have the ability to move to the DC region. Some offices do allow telework, however, this is not a guarantee, rather a privilege.</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Most positions require a public trust clearance, some require a secret clearance. Fellows will be asked detailed questions about personal history. An example of a security background form can be found </a:t>
            </a:r>
            <a:r>
              <a:rPr lang="en" sz="1100" u="sng">
                <a:solidFill>
                  <a:srgbClr val="1155CC"/>
                </a:solidFill>
                <a:hlinkClick r:id="rId3">
                  <a:extLst>
                    <a:ext uri="{A12FA001-AC4F-418D-AE19-62706E023703}">
                      <ahyp:hlinkClr val="tx"/>
                    </a:ext>
                  </a:extLst>
                </a:hlinkClick>
              </a:rPr>
              <a:t>HERE</a:t>
            </a:r>
            <a:r>
              <a:rPr lang="en" sz="1100">
                <a:solidFill>
                  <a:schemeClr val="dk1"/>
                </a:solidFill>
              </a:rPr>
              <a:t>. Please note, that federal laws </a:t>
            </a:r>
            <a:r>
              <a:rPr lang="en" sz="1100">
                <a:solidFill>
                  <a:schemeClr val="dk1"/>
                </a:solidFill>
              </a:rPr>
              <a:t>supersede</a:t>
            </a:r>
            <a:r>
              <a:rPr lang="en" sz="1100">
                <a:solidFill>
                  <a:schemeClr val="dk1"/>
                </a:solidFill>
              </a:rPr>
              <a:t> state laws.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The Knauss Fellowship is an extension of a student’s education. The program expects participants to participate in a professional development program as well as complete all mandatory reporting requirements.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The Direct Hire is a PERK of the program. Receiving the Direct Hire Authority is incumbent on the successful completion of the fellowship - which includes, but is not limited to, completing 10 full months of the program, maintaining good standing with the host office and the participation in programmatic professional development activities.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The Knauss Fellowship is administered through the state program, all student applicants should be made aware of the anticipated salary, benefits, etc. that the program will be providing.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Having access to materials from previous Knauss applications can be useful, however, students should refrain from copying materials directly. Shared application materials can be a useful reference. The NSGO recommends that students have coaching sessions or conversations with previous fellows, rather than relying on materials alone.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03" name="Shape 303"/>
        <p:cNvGrpSpPr/>
        <p:nvPr/>
      </p:nvGrpSpPr>
      <p:grpSpPr>
        <a:xfrm>
          <a:off x="0" y="0"/>
          <a:ext cx="0" cy="0"/>
          <a:chOff x="0" y="0"/>
          <a:chExt cx="0" cy="0"/>
        </a:xfrm>
      </p:grpSpPr>
      <p:sp>
        <p:nvSpPr>
          <p:cNvPr id="304" name="Google Shape;304;p50"/>
          <p:cNvSpPr txBox="1"/>
          <p:nvPr>
            <p:ph type="ctrTitle"/>
          </p:nvPr>
        </p:nvSpPr>
        <p:spPr>
          <a:xfrm>
            <a:off x="311700" y="744575"/>
            <a:ext cx="8520600" cy="129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QUESTIONS?</a:t>
            </a:r>
            <a:endParaRPr/>
          </a:p>
        </p:txBody>
      </p:sp>
      <p:sp>
        <p:nvSpPr>
          <p:cNvPr id="305" name="Google Shape;305;p50"/>
          <p:cNvSpPr txBox="1"/>
          <p:nvPr>
            <p:ph idx="1" type="subTitle"/>
          </p:nvPr>
        </p:nvSpPr>
        <p:spPr>
          <a:xfrm>
            <a:off x="517650" y="3291325"/>
            <a:ext cx="3298200" cy="6780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605"/>
              <a:buNone/>
            </a:pPr>
            <a:r>
              <a:rPr lang="en" sz="1340"/>
              <a:t>PHONE: 240-507-3712</a:t>
            </a:r>
            <a:endParaRPr sz="1340"/>
          </a:p>
          <a:p>
            <a:pPr indent="0" lvl="0" marL="0" rtl="0" algn="ctr">
              <a:lnSpc>
                <a:spcPct val="80000"/>
              </a:lnSpc>
              <a:spcBef>
                <a:spcPts val="0"/>
              </a:spcBef>
              <a:spcAft>
                <a:spcPts val="0"/>
              </a:spcAft>
              <a:buSzPts val="605"/>
              <a:buNone/>
            </a:pPr>
            <a:r>
              <a:rPr lang="en" sz="1340"/>
              <a:t>EMAIL: </a:t>
            </a:r>
            <a:r>
              <a:rPr lang="en" sz="1340" u="sng">
                <a:solidFill>
                  <a:schemeClr val="hlink"/>
                </a:solidFill>
                <a:hlinkClick r:id="rId3"/>
              </a:rPr>
              <a:t>oar.sg.fellows@noaa.gov</a:t>
            </a:r>
            <a:endParaRPr sz="1340"/>
          </a:p>
          <a:p>
            <a:pPr indent="0" lvl="0" marL="0" rtl="0" algn="ctr">
              <a:lnSpc>
                <a:spcPct val="80000"/>
              </a:lnSpc>
              <a:spcBef>
                <a:spcPts val="0"/>
              </a:spcBef>
              <a:spcAft>
                <a:spcPts val="0"/>
              </a:spcAft>
              <a:buSzPts val="605"/>
              <a:buNone/>
            </a:pPr>
            <a:r>
              <a:rPr lang="en" sz="1340" u="sng">
                <a:solidFill>
                  <a:schemeClr val="hlink"/>
                </a:solidFill>
                <a:hlinkClick r:id="rId4"/>
              </a:rPr>
              <a:t>https://seagrant.noaa.gov/knauss</a:t>
            </a:r>
            <a:endParaRPr sz="1340"/>
          </a:p>
        </p:txBody>
      </p:sp>
      <p:sp>
        <p:nvSpPr>
          <p:cNvPr id="306" name="Google Shape;306;p50"/>
          <p:cNvSpPr txBox="1"/>
          <p:nvPr/>
        </p:nvSpPr>
        <p:spPr>
          <a:xfrm>
            <a:off x="200100" y="2797175"/>
            <a:ext cx="3933300" cy="369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Montserrat"/>
                <a:ea typeface="Montserrat"/>
                <a:cs typeface="Montserrat"/>
                <a:sym typeface="Montserrat"/>
              </a:rPr>
              <a:t>NATIONAL SEA GRANT CONTACT INFORMATION</a:t>
            </a:r>
            <a:endParaRPr sz="1200">
              <a:latin typeface="Montserrat"/>
              <a:ea typeface="Montserrat"/>
              <a:cs typeface="Montserrat"/>
              <a:sym typeface="Montserrat"/>
            </a:endParaRPr>
          </a:p>
        </p:txBody>
      </p:sp>
      <p:sp>
        <p:nvSpPr>
          <p:cNvPr id="307" name="Google Shape;307;p50"/>
          <p:cNvSpPr txBox="1"/>
          <p:nvPr>
            <p:ph idx="1" type="subTitle"/>
          </p:nvPr>
        </p:nvSpPr>
        <p:spPr>
          <a:xfrm>
            <a:off x="5346750" y="3291325"/>
            <a:ext cx="3298200" cy="6780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605"/>
              <a:buNone/>
            </a:pPr>
            <a:r>
              <a:rPr lang="en" sz="1340"/>
              <a:t>PHONE: </a:t>
            </a:r>
            <a:endParaRPr sz="1340"/>
          </a:p>
          <a:p>
            <a:pPr indent="0" lvl="0" marL="0" rtl="0" algn="ctr">
              <a:lnSpc>
                <a:spcPct val="80000"/>
              </a:lnSpc>
              <a:spcBef>
                <a:spcPts val="0"/>
              </a:spcBef>
              <a:spcAft>
                <a:spcPts val="0"/>
              </a:spcAft>
              <a:buSzPts val="605"/>
              <a:buNone/>
            </a:pPr>
            <a:r>
              <a:rPr lang="en" sz="1340"/>
              <a:t>EMAIL:</a:t>
            </a:r>
            <a:endParaRPr sz="1340"/>
          </a:p>
          <a:p>
            <a:pPr indent="0" lvl="0" marL="0" rtl="0" algn="ctr">
              <a:lnSpc>
                <a:spcPct val="80000"/>
              </a:lnSpc>
              <a:spcBef>
                <a:spcPts val="0"/>
              </a:spcBef>
              <a:spcAft>
                <a:spcPts val="0"/>
              </a:spcAft>
              <a:buSzPts val="605"/>
              <a:buNone/>
            </a:pPr>
            <a:r>
              <a:t/>
            </a:r>
            <a:endParaRPr sz="1340"/>
          </a:p>
        </p:txBody>
      </p:sp>
      <p:sp>
        <p:nvSpPr>
          <p:cNvPr id="308" name="Google Shape;308;p50"/>
          <p:cNvSpPr txBox="1"/>
          <p:nvPr/>
        </p:nvSpPr>
        <p:spPr>
          <a:xfrm>
            <a:off x="5029200" y="2797175"/>
            <a:ext cx="3933300" cy="369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Montserrat"/>
                <a:ea typeface="Montserrat"/>
                <a:cs typeface="Montserrat"/>
                <a:sym typeface="Montserrat"/>
              </a:rPr>
              <a:t>LOCAL SEA GRANT CONTACT INFORMATION</a:t>
            </a:r>
            <a:endParaRPr sz="12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8" name="Shape 98"/>
        <p:cNvGrpSpPr/>
        <p:nvPr/>
      </p:nvGrpSpPr>
      <p:grpSpPr>
        <a:xfrm>
          <a:off x="0" y="0"/>
          <a:ext cx="0" cy="0"/>
          <a:chOff x="0" y="0"/>
          <a:chExt cx="0" cy="0"/>
        </a:xfrm>
      </p:grpSpPr>
      <p:sp>
        <p:nvSpPr>
          <p:cNvPr id="99" name="Google Shape;99;p20"/>
          <p:cNvSpPr txBox="1"/>
          <p:nvPr>
            <p:ph idx="4294967295" type="title"/>
          </p:nvPr>
        </p:nvSpPr>
        <p:spPr>
          <a:xfrm>
            <a:off x="245800" y="166294"/>
            <a:ext cx="76914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Delius Unicase"/>
                <a:ea typeface="Delius Unicase"/>
                <a:cs typeface="Delius Unicase"/>
                <a:sym typeface="Delius Unicase"/>
              </a:rPr>
              <a:t>Sea Grant: </a:t>
            </a:r>
            <a:endParaRPr>
              <a:latin typeface="Delius Unicase"/>
              <a:ea typeface="Delius Unicase"/>
              <a:cs typeface="Delius Unicase"/>
              <a:sym typeface="Delius Unicase"/>
            </a:endParaRPr>
          </a:p>
          <a:p>
            <a:pPr indent="0" lvl="0" marL="0" rtl="0" algn="ctr">
              <a:spcBef>
                <a:spcPts val="0"/>
              </a:spcBef>
              <a:spcAft>
                <a:spcPts val="0"/>
              </a:spcAft>
              <a:buNone/>
            </a:pPr>
            <a:r>
              <a:rPr lang="en">
                <a:latin typeface="Delius Unicase"/>
                <a:ea typeface="Delius Unicase"/>
                <a:cs typeface="Delius Unicase"/>
                <a:sym typeface="Delius Unicase"/>
              </a:rPr>
              <a:t>34 University Based Programs</a:t>
            </a:r>
            <a:endParaRPr>
              <a:latin typeface="Delius Unicase"/>
              <a:ea typeface="Delius Unicase"/>
              <a:cs typeface="Delius Unicase"/>
              <a:sym typeface="Delius Unicase"/>
            </a:endParaRPr>
          </a:p>
        </p:txBody>
      </p:sp>
      <p:pic>
        <p:nvPicPr>
          <p:cNvPr id="100" name="Google Shape;100;p20"/>
          <p:cNvPicPr preferRelativeResize="0"/>
          <p:nvPr/>
        </p:nvPicPr>
        <p:blipFill>
          <a:blip r:embed="rId3">
            <a:alphaModFix/>
          </a:blip>
          <a:stretch>
            <a:fillRect/>
          </a:stretch>
        </p:blipFill>
        <p:spPr>
          <a:xfrm>
            <a:off x="873225" y="1026300"/>
            <a:ext cx="7126938" cy="345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4" name="Shape 104"/>
        <p:cNvGrpSpPr/>
        <p:nvPr/>
      </p:nvGrpSpPr>
      <p:grpSpPr>
        <a:xfrm>
          <a:off x="0" y="0"/>
          <a:ext cx="0" cy="0"/>
          <a:chOff x="0" y="0"/>
          <a:chExt cx="0" cy="0"/>
        </a:xfrm>
      </p:grpSpPr>
      <p:sp>
        <p:nvSpPr>
          <p:cNvPr id="105" name="Google Shape;105;p21"/>
          <p:cNvSpPr txBox="1"/>
          <p:nvPr>
            <p:ph idx="4294967295" type="title"/>
          </p:nvPr>
        </p:nvSpPr>
        <p:spPr>
          <a:xfrm>
            <a:off x="726225" y="483844"/>
            <a:ext cx="7691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Delius Unicase"/>
                <a:ea typeface="Delius Unicase"/>
                <a:cs typeface="Delius Unicase"/>
                <a:sym typeface="Delius Unicase"/>
              </a:rPr>
              <a:t>THE KNAUSS FELLOWSHIP</a:t>
            </a:r>
            <a:endParaRPr>
              <a:latin typeface="Delius Unicase"/>
              <a:ea typeface="Delius Unicase"/>
              <a:cs typeface="Delius Unicase"/>
              <a:sym typeface="Delius Unicase"/>
            </a:endParaRPr>
          </a:p>
        </p:txBody>
      </p:sp>
      <p:pic>
        <p:nvPicPr>
          <p:cNvPr descr="C:\Documents and Settings\Chelsea.Lowes\Local Settings\Temporary Internet Files\Content.IE5\YXJS0DEM\MC900031094[1].wmf" id="106" name="Google Shape;106;p21"/>
          <p:cNvPicPr preferRelativeResize="0"/>
          <p:nvPr/>
        </p:nvPicPr>
        <p:blipFill rotWithShape="1">
          <a:blip r:embed="rId3">
            <a:alphaModFix/>
          </a:blip>
          <a:srcRect b="0" l="0" r="0" t="0"/>
          <a:stretch/>
        </p:blipFill>
        <p:spPr>
          <a:xfrm>
            <a:off x="15112" y="1102772"/>
            <a:ext cx="3711000" cy="4040700"/>
          </a:xfrm>
          <a:prstGeom prst="rect">
            <a:avLst/>
          </a:prstGeom>
          <a:noFill/>
          <a:ln>
            <a:noFill/>
          </a:ln>
        </p:spPr>
      </p:pic>
      <p:grpSp>
        <p:nvGrpSpPr>
          <p:cNvPr id="107" name="Google Shape;107;p21"/>
          <p:cNvGrpSpPr/>
          <p:nvPr/>
        </p:nvGrpSpPr>
        <p:grpSpPr>
          <a:xfrm>
            <a:off x="5629950" y="1327725"/>
            <a:ext cx="3370300" cy="1585500"/>
            <a:chOff x="5629950" y="1327725"/>
            <a:chExt cx="3370300" cy="1585500"/>
          </a:xfrm>
        </p:grpSpPr>
        <p:sp>
          <p:nvSpPr>
            <p:cNvPr id="108" name="Google Shape;108;p21"/>
            <p:cNvSpPr/>
            <p:nvPr/>
          </p:nvSpPr>
          <p:spPr>
            <a:xfrm>
              <a:off x="5629950" y="1327725"/>
              <a:ext cx="3223200" cy="15504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 name="Google Shape;109;p21"/>
            <p:cNvSpPr txBox="1"/>
            <p:nvPr/>
          </p:nvSpPr>
          <p:spPr>
            <a:xfrm>
              <a:off x="5679550" y="1327725"/>
              <a:ext cx="3320700" cy="158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600"/>
                </a:spcAft>
                <a:buClr>
                  <a:schemeClr val="lt1"/>
                </a:buClr>
                <a:buFont typeface="Arial"/>
                <a:buNone/>
              </a:pPr>
              <a:r>
                <a:rPr lang="en" sz="1300">
                  <a:solidFill>
                    <a:srgbClr val="434343"/>
                  </a:solidFill>
                  <a:latin typeface="Montserrat"/>
                  <a:ea typeface="Montserrat"/>
                  <a:cs typeface="Montserrat"/>
                  <a:sym typeface="Montserrat"/>
                </a:rPr>
                <a:t>The Sea Grant Knauss Fellowship provides a unique educational and professional experience to graduate students who have an interest in ocean, coastal and Great Lakes resources and in the national policy decisions affecting those resources.</a:t>
              </a:r>
              <a:endParaRPr sz="900">
                <a:latin typeface="Montserrat"/>
                <a:ea typeface="Montserrat"/>
                <a:cs typeface="Montserrat"/>
                <a:sym typeface="Montserrat"/>
              </a:endParaRPr>
            </a:p>
          </p:txBody>
        </p:sp>
      </p:grpSp>
      <p:grpSp>
        <p:nvGrpSpPr>
          <p:cNvPr id="110" name="Google Shape;110;p21"/>
          <p:cNvGrpSpPr/>
          <p:nvPr/>
        </p:nvGrpSpPr>
        <p:grpSpPr>
          <a:xfrm>
            <a:off x="4076950" y="3100900"/>
            <a:ext cx="3320700" cy="1293000"/>
            <a:chOff x="4704775" y="2874300"/>
            <a:chExt cx="3320700" cy="1293000"/>
          </a:xfrm>
        </p:grpSpPr>
        <p:sp>
          <p:nvSpPr>
            <p:cNvPr id="111" name="Google Shape;111;p21"/>
            <p:cNvSpPr/>
            <p:nvPr/>
          </p:nvSpPr>
          <p:spPr>
            <a:xfrm>
              <a:off x="4704775" y="2874300"/>
              <a:ext cx="3320700" cy="12930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21"/>
            <p:cNvSpPr txBox="1"/>
            <p:nvPr/>
          </p:nvSpPr>
          <p:spPr>
            <a:xfrm>
              <a:off x="4704775" y="2874300"/>
              <a:ext cx="3282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lang="en" sz="1200">
                  <a:solidFill>
                    <a:srgbClr val="434343"/>
                  </a:solidFill>
                  <a:latin typeface="Montserrat"/>
                  <a:ea typeface="Montserrat"/>
                  <a:cs typeface="Montserrat"/>
                  <a:sym typeface="Montserrat"/>
                </a:rPr>
                <a:t>Launching illustrious careers, Sea Grant Knauss Fellowships offer direct experience working in the executive and legislative branches on the latest issues in ocean and coastal management, fisheries and research.</a:t>
              </a:r>
              <a:endParaRPr sz="1100">
                <a:latin typeface="Montserrat"/>
                <a:ea typeface="Montserrat"/>
                <a:cs typeface="Montserrat"/>
                <a:sym typeface="Montserrat"/>
              </a:endParaRPr>
            </a:p>
          </p:txBody>
        </p:sp>
      </p:grpSp>
      <p:grpSp>
        <p:nvGrpSpPr>
          <p:cNvPr id="113" name="Google Shape;113;p21"/>
          <p:cNvGrpSpPr/>
          <p:nvPr/>
        </p:nvGrpSpPr>
        <p:grpSpPr>
          <a:xfrm>
            <a:off x="2481000" y="1056550"/>
            <a:ext cx="2881800" cy="1405200"/>
            <a:chOff x="2828925" y="1452325"/>
            <a:chExt cx="2881800" cy="1405200"/>
          </a:xfrm>
        </p:grpSpPr>
        <p:sp>
          <p:nvSpPr>
            <p:cNvPr id="114" name="Google Shape;114;p21"/>
            <p:cNvSpPr/>
            <p:nvPr/>
          </p:nvSpPr>
          <p:spPr>
            <a:xfrm>
              <a:off x="2912875" y="1452325"/>
              <a:ext cx="2566500" cy="14052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 name="Google Shape;115;p21"/>
            <p:cNvSpPr txBox="1"/>
            <p:nvPr/>
          </p:nvSpPr>
          <p:spPr>
            <a:xfrm>
              <a:off x="2828925" y="1533925"/>
              <a:ext cx="28818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0">
                  <a:solidFill>
                    <a:schemeClr val="accent1"/>
                  </a:solidFill>
                  <a:latin typeface="Montserrat"/>
                  <a:ea typeface="Montserrat"/>
                  <a:cs typeface="Montserrat"/>
                  <a:sym typeface="Montserrat"/>
                </a:rPr>
                <a:t>~1,500</a:t>
              </a:r>
              <a:endParaRPr b="1">
                <a:solidFill>
                  <a:schemeClr val="accent1"/>
                </a:solidFill>
                <a:latin typeface="Montserrat"/>
                <a:ea typeface="Montserrat"/>
                <a:cs typeface="Montserrat"/>
                <a:sym typeface="Montserrat"/>
              </a:endParaRPr>
            </a:p>
            <a:p>
              <a:pPr indent="0" lvl="0" marL="0" rtl="0" algn="ctr">
                <a:spcBef>
                  <a:spcPts val="0"/>
                </a:spcBef>
                <a:spcAft>
                  <a:spcPts val="0"/>
                </a:spcAft>
                <a:buNone/>
              </a:pPr>
              <a:r>
                <a:rPr b="1" lang="en">
                  <a:solidFill>
                    <a:schemeClr val="accent1"/>
                  </a:solidFill>
                  <a:latin typeface="Montserrat"/>
                  <a:ea typeface="Montserrat"/>
                  <a:cs typeface="Montserrat"/>
                  <a:sym typeface="Montserrat"/>
                </a:rPr>
                <a:t>Alumni</a:t>
              </a:r>
              <a:endParaRPr b="1">
                <a:solidFill>
                  <a:schemeClr val="accent1"/>
                </a:solidFill>
                <a:latin typeface="Montserrat"/>
                <a:ea typeface="Montserrat"/>
                <a:cs typeface="Montserrat"/>
                <a:sym typeface="Montserra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t>The Fellowship</a:t>
            </a:r>
            <a:endParaRPr sz="3020"/>
          </a:p>
        </p:txBody>
      </p:sp>
      <p:sp>
        <p:nvSpPr>
          <p:cNvPr id="121" name="Google Shape;121;p22"/>
          <p:cNvSpPr txBox="1"/>
          <p:nvPr>
            <p:ph idx="1" type="body"/>
          </p:nvPr>
        </p:nvSpPr>
        <p:spPr>
          <a:xfrm>
            <a:off x="311700" y="1691950"/>
            <a:ext cx="3999900" cy="287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300"/>
              <a:t>EXECUTIVE BRANCH</a:t>
            </a:r>
            <a:endParaRPr sz="1300"/>
          </a:p>
          <a:p>
            <a:pPr indent="0" lvl="0" marL="0" rtl="0" algn="l">
              <a:spcBef>
                <a:spcPts val="0"/>
              </a:spcBef>
              <a:spcAft>
                <a:spcPts val="0"/>
              </a:spcAft>
              <a:buNone/>
            </a:pPr>
            <a:r>
              <a:rPr lang="en" sz="900"/>
              <a:t>(carries out the laws)</a:t>
            </a:r>
            <a:endParaRPr sz="900"/>
          </a:p>
          <a:p>
            <a:pPr indent="-311150" lvl="0" marL="457200" rtl="0" algn="l">
              <a:spcBef>
                <a:spcPts val="0"/>
              </a:spcBef>
              <a:spcAft>
                <a:spcPts val="0"/>
              </a:spcAft>
              <a:buSzPts val="1300"/>
              <a:buChar char="●"/>
            </a:pPr>
            <a:r>
              <a:rPr lang="en" sz="1300"/>
              <a:t>Possible Host Agencies: NOAA, USFWS, USEPA, Navy, USGS, DOI, USCG, NSF</a:t>
            </a:r>
            <a:endParaRPr sz="1300"/>
          </a:p>
          <a:p>
            <a:pPr indent="-311150" lvl="0" marL="457200" rtl="0" algn="l">
              <a:spcBef>
                <a:spcPts val="0"/>
              </a:spcBef>
              <a:spcAft>
                <a:spcPts val="0"/>
              </a:spcAft>
              <a:buSzPts val="1300"/>
              <a:buChar char="●"/>
            </a:pPr>
            <a:r>
              <a:rPr lang="en" sz="1300"/>
              <a:t>Many host offices have hosted fellows and both mentors and colleagues are often alumni</a:t>
            </a:r>
            <a:endParaRPr sz="1300"/>
          </a:p>
          <a:p>
            <a:pPr indent="-311150" lvl="0" marL="457200" rtl="0" algn="l">
              <a:spcBef>
                <a:spcPts val="0"/>
              </a:spcBef>
              <a:spcAft>
                <a:spcPts val="0"/>
              </a:spcAft>
              <a:buSzPts val="1300"/>
              <a:buChar char="●"/>
            </a:pPr>
            <a:r>
              <a:rPr lang="en" sz="1300"/>
              <a:t>May work on very specific topics as an expert or serve in a high level coordination role</a:t>
            </a:r>
            <a:endParaRPr sz="1300"/>
          </a:p>
        </p:txBody>
      </p:sp>
      <p:sp>
        <p:nvSpPr>
          <p:cNvPr id="122" name="Google Shape;122;p22"/>
          <p:cNvSpPr txBox="1"/>
          <p:nvPr>
            <p:ph idx="2" type="body"/>
          </p:nvPr>
        </p:nvSpPr>
        <p:spPr>
          <a:xfrm>
            <a:off x="4832400" y="1691950"/>
            <a:ext cx="3999900" cy="28770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lang="en" sz="1300"/>
              <a:t>LEGISLATIVE BRANCH</a:t>
            </a:r>
            <a:endParaRPr sz="1300"/>
          </a:p>
          <a:p>
            <a:pPr indent="0" lvl="0" marL="0" rtl="0" algn="l">
              <a:lnSpc>
                <a:spcPct val="95000"/>
              </a:lnSpc>
              <a:spcBef>
                <a:spcPts val="0"/>
              </a:spcBef>
              <a:spcAft>
                <a:spcPts val="0"/>
              </a:spcAft>
              <a:buNone/>
            </a:pPr>
            <a:r>
              <a:rPr lang="en" sz="900"/>
              <a:t>(makes the laws)</a:t>
            </a:r>
            <a:endParaRPr sz="900"/>
          </a:p>
          <a:p>
            <a:pPr indent="-311150" lvl="0" marL="457200" rtl="0" algn="l">
              <a:lnSpc>
                <a:spcPct val="95000"/>
              </a:lnSpc>
              <a:spcBef>
                <a:spcPts val="0"/>
              </a:spcBef>
              <a:spcAft>
                <a:spcPts val="0"/>
              </a:spcAft>
              <a:buSzPts val="1300"/>
              <a:buChar char="●"/>
            </a:pPr>
            <a:r>
              <a:rPr lang="en" sz="1300"/>
              <a:t>Possible placements encompass committees and personal offices in both parties and chambers</a:t>
            </a:r>
            <a:endParaRPr sz="1300"/>
          </a:p>
          <a:p>
            <a:pPr indent="-311150" lvl="0" marL="457200" rtl="0" algn="l">
              <a:lnSpc>
                <a:spcPct val="95000"/>
              </a:lnSpc>
              <a:spcBef>
                <a:spcPts val="0"/>
              </a:spcBef>
              <a:spcAft>
                <a:spcPts val="0"/>
              </a:spcAft>
              <a:buSzPts val="1300"/>
              <a:buChar char="●"/>
            </a:pPr>
            <a:r>
              <a:rPr lang="en" sz="1300"/>
              <a:t>Many host offices have hosted fellows in the past and have a deep investment in the Sea Grant program</a:t>
            </a:r>
            <a:endParaRPr sz="1300"/>
          </a:p>
          <a:p>
            <a:pPr indent="-311150" lvl="0" marL="457200" rtl="0" algn="l">
              <a:lnSpc>
                <a:spcPct val="95000"/>
              </a:lnSpc>
              <a:spcBef>
                <a:spcPts val="0"/>
              </a:spcBef>
              <a:spcAft>
                <a:spcPts val="0"/>
              </a:spcAft>
              <a:buSzPts val="1300"/>
              <a:buChar char="●"/>
            </a:pPr>
            <a:r>
              <a:rPr lang="en" sz="1300"/>
              <a:t>Will typically work on the hot topic in the office, which may change throughout the year, and may not always be related to ocean/Great Lakes</a:t>
            </a:r>
            <a:endParaRPr sz="1300"/>
          </a:p>
        </p:txBody>
      </p:sp>
      <p:sp>
        <p:nvSpPr>
          <p:cNvPr id="123" name="Google Shape;123;p22"/>
          <p:cNvSpPr txBox="1"/>
          <p:nvPr/>
        </p:nvSpPr>
        <p:spPr>
          <a:xfrm>
            <a:off x="311700" y="1108225"/>
            <a:ext cx="8520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ontserrat"/>
                <a:ea typeface="Montserrat"/>
                <a:cs typeface="Montserrat"/>
                <a:sym typeface="Montserrat"/>
              </a:rPr>
              <a:t>One-year hands on learning experience through a fully immersive work experience within the Washington DC region. Fellows should expect to be placed in the Executive or Legislative branches of the Federal Government.</a:t>
            </a:r>
            <a:endParaRPr sz="11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rot="-5400000">
            <a:off x="-1372200" y="2285400"/>
            <a:ext cx="4424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2026 Knauss Timeline</a:t>
            </a:r>
            <a:endParaRPr/>
          </a:p>
        </p:txBody>
      </p:sp>
      <p:graphicFrame>
        <p:nvGraphicFramePr>
          <p:cNvPr id="129" name="Google Shape;129;p23"/>
          <p:cNvGraphicFramePr/>
          <p:nvPr/>
        </p:nvGraphicFramePr>
        <p:xfrm>
          <a:off x="1714500" y="552450"/>
          <a:ext cx="3000000" cy="3000000"/>
        </p:xfrm>
        <a:graphic>
          <a:graphicData uri="http://schemas.openxmlformats.org/drawingml/2006/table">
            <a:tbl>
              <a:tblPr>
                <a:noFill/>
                <a:tableStyleId>{BC5A38D0-F3B0-4C26-8D3F-7B90D8E0A8D4}</a:tableStyleId>
              </a:tblPr>
              <a:tblGrid>
                <a:gridCol w="1000125"/>
                <a:gridCol w="4714875"/>
              </a:tblGrid>
              <a:tr h="209550">
                <a:tc gridSpan="2">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National Review Timeline (2026 Fellowship Class)</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hMerge="1"/>
              </a:tr>
              <a:tr h="20955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Month</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Activity</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December</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Opportunity goes live</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71475">
                <a:tc rowSpan="2">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February</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Student Applications due to the State Programs</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February 19, 2025 by 5:00 p.m. LOCAL TIME</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71475">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State Sea Grant programs review packages, check for minimum requirements, properly redact, interview applicants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71475">
                <a:tc rowSpan="5">
                  <a:txBody>
                    <a:bodyPr/>
                    <a:lstStyle/>
                    <a:p>
                      <a:pPr indent="0" lvl="0" marL="0" rtl="0" algn="l">
                        <a:lnSpc>
                          <a:spcPct val="115000"/>
                        </a:lnSpc>
                        <a:spcBef>
                          <a:spcPts val="0"/>
                        </a:spcBef>
                        <a:spcAft>
                          <a:spcPts val="0"/>
                        </a:spcAft>
                        <a:buNone/>
                      </a:pPr>
                      <a:r>
                        <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April</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Letters of Intent due to NSGO from state Program</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April 2, 2025 by 5:00 p.m. ET</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71475">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State Sea Grant programs nominate UP TO 6 applications each to the national competition</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April 16, 2025 by 11:59 ET</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NSGO review packages, check for minimum requirements, review redaction</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NSGO reviews Knauss Apps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Review panel webinar</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rowSpan="3">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May</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Paper Reviews Completed</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Present Selection Recommendations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FALD Notification</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rowSpan="3">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June</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Grants actions/program notification</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SG Programs Notified</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50">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Finalists notified</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Award Information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t>The Fellowship Award</a:t>
            </a:r>
            <a:endParaRPr sz="3020"/>
          </a:p>
        </p:txBody>
      </p:sp>
      <p:sp>
        <p:nvSpPr>
          <p:cNvPr id="140" name="Google Shape;140;p25"/>
          <p:cNvSpPr txBox="1"/>
          <p:nvPr>
            <p:ph idx="4294967295" type="body"/>
          </p:nvPr>
        </p:nvSpPr>
        <p:spPr>
          <a:xfrm>
            <a:off x="311700" y="949525"/>
            <a:ext cx="8520600" cy="424200"/>
          </a:xfrm>
          <a:prstGeom prst="rect">
            <a:avLst/>
          </a:prstGeom>
        </p:spPr>
        <p:txBody>
          <a:bodyPr anchorCtr="0" anchor="t" bIns="91425" lIns="91425" spcFirstLastPara="1" rIns="91425" wrap="square" tIns="91425">
            <a:normAutofit fontScale="92500"/>
          </a:bodyPr>
          <a:lstStyle/>
          <a:p>
            <a:pPr indent="0" lvl="0" marL="0" rtl="0" algn="l">
              <a:lnSpc>
                <a:spcPct val="95000"/>
              </a:lnSpc>
              <a:spcBef>
                <a:spcPts val="0"/>
              </a:spcBef>
              <a:spcAft>
                <a:spcPts val="1200"/>
              </a:spcAft>
              <a:buSzPct val="70905"/>
              <a:buNone/>
            </a:pPr>
            <a:r>
              <a:rPr b="1" lang="en" sz="1435">
                <a:solidFill>
                  <a:schemeClr val="accent3"/>
                </a:solidFill>
              </a:rPr>
              <a:t>Placement in the Washington, DC area in the Legislative or Executive branch for 12 months</a:t>
            </a:r>
            <a:endParaRPr b="1" sz="1435">
              <a:solidFill>
                <a:schemeClr val="accent3"/>
              </a:solidFill>
            </a:endParaRPr>
          </a:p>
        </p:txBody>
      </p:sp>
      <p:sp>
        <p:nvSpPr>
          <p:cNvPr id="141" name="Google Shape;141;p25"/>
          <p:cNvSpPr txBox="1"/>
          <p:nvPr>
            <p:ph idx="4294967295" type="body"/>
          </p:nvPr>
        </p:nvSpPr>
        <p:spPr>
          <a:xfrm>
            <a:off x="1608450" y="4079075"/>
            <a:ext cx="5927100" cy="424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688"/>
              <a:buNone/>
            </a:pPr>
            <a:r>
              <a:rPr lang="en" sz="1575">
                <a:latin typeface="Delius Unicase"/>
                <a:ea typeface="Delius Unicase"/>
                <a:cs typeface="Delius Unicase"/>
                <a:sym typeface="Delius Unicase"/>
              </a:rPr>
              <a:t>AWARD DATES: February 1, 2026-</a:t>
            </a:r>
            <a:r>
              <a:rPr lang="en" sz="1575">
                <a:latin typeface="Delius Unicase"/>
                <a:ea typeface="Delius Unicase"/>
                <a:cs typeface="Delius Unicase"/>
                <a:sym typeface="Delius Unicase"/>
              </a:rPr>
              <a:t>February</a:t>
            </a:r>
            <a:r>
              <a:rPr lang="en" sz="1575">
                <a:latin typeface="Delius Unicase"/>
                <a:ea typeface="Delius Unicase"/>
                <a:cs typeface="Delius Unicase"/>
                <a:sym typeface="Delius Unicase"/>
              </a:rPr>
              <a:t> 28, 2027</a:t>
            </a:r>
            <a:endParaRPr sz="1575">
              <a:latin typeface="Delius Unicase"/>
              <a:ea typeface="Delius Unicase"/>
              <a:cs typeface="Delius Unicase"/>
              <a:sym typeface="Delius Unicase"/>
            </a:endParaRPr>
          </a:p>
        </p:txBody>
      </p:sp>
      <p:graphicFrame>
        <p:nvGraphicFramePr>
          <p:cNvPr id="142" name="Google Shape;142;p25"/>
          <p:cNvGraphicFramePr/>
          <p:nvPr/>
        </p:nvGraphicFramePr>
        <p:xfrm>
          <a:off x="992613" y="2110375"/>
          <a:ext cx="3000000" cy="3000000"/>
        </p:xfrm>
        <a:graphic>
          <a:graphicData uri="http://schemas.openxmlformats.org/drawingml/2006/table">
            <a:tbl>
              <a:tblPr>
                <a:noFill/>
                <a:tableStyleId>{BC5A38D0-F3B0-4C26-8D3F-7B90D8E0A8D4}</a:tableStyleId>
              </a:tblPr>
              <a:tblGrid>
                <a:gridCol w="628925"/>
                <a:gridCol w="1801600"/>
                <a:gridCol w="725075"/>
                <a:gridCol w="4003175"/>
              </a:tblGrid>
              <a:tr h="209550">
                <a:tc gridSpan="4">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Fellow Budget Breakdown</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hMerge="1"/>
                <a:tc hMerge="1"/>
                <a:tc hMerge="1"/>
              </a:tr>
              <a:tr h="209550">
                <a:tc rowSpan="2">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BASE</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Fellow Salary</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$73,100</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rowSpan="2">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To be administered via grant to the host Sea Grant program; will cover fellow salary and individual professional development</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209550">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Fellow Professional Development</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$5,000</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vMerge="1"/>
              </a:tr>
              <a:tr h="371475">
                <a:tc rowSpan="2">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Additional Funds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Optional Office Related Travel</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$15,000</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Optional host office related travel funds; to be accepted as a </a:t>
                      </a:r>
                      <a:r>
                        <a:rPr lang="en" sz="1000">
                          <a:latin typeface="Calibri"/>
                          <a:ea typeface="Calibri"/>
                          <a:cs typeface="Calibri"/>
                          <a:sym typeface="Calibri"/>
                        </a:rPr>
                        <a:t>one time</a:t>
                      </a:r>
                      <a:r>
                        <a:rPr lang="en" sz="1000">
                          <a:latin typeface="Calibri"/>
                          <a:ea typeface="Calibri"/>
                          <a:cs typeface="Calibri"/>
                          <a:sym typeface="Calibri"/>
                        </a:rPr>
                        <a:t> release at the onset of the award</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r>
              <a:tr h="371475">
                <a:tc vMerge="1"/>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Legislative Travel Funds</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$2,500</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Funds administered only to legislative fellows that may be used for placement week expenses and fellowship related travel</a:t>
                      </a:r>
                      <a:endParaRPr sz="10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Knauss2025">
  <a:themeElements>
    <a:clrScheme name="Simple Light">
      <a:dk1>
        <a:srgbClr val="000000"/>
      </a:dk1>
      <a:lt1>
        <a:srgbClr val="FFFFFF"/>
      </a:lt1>
      <a:dk2>
        <a:srgbClr val="595959"/>
      </a:dk2>
      <a:lt2>
        <a:srgbClr val="EEEEEE"/>
      </a:lt2>
      <a:accent1>
        <a:srgbClr val="719C90"/>
      </a:accent1>
      <a:accent2>
        <a:srgbClr val="6A818A"/>
      </a:accent2>
      <a:accent3>
        <a:srgbClr val="8A8EBB"/>
      </a:accent3>
      <a:accent4>
        <a:srgbClr val="BB8A8A"/>
      </a:accent4>
      <a:accent5>
        <a:srgbClr val="8F8F8F"/>
      </a:accent5>
      <a:accent6>
        <a:srgbClr val="444444"/>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